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4" r:id="rId3"/>
    <p:sldId id="275" r:id="rId4"/>
    <p:sldId id="276" r:id="rId5"/>
    <p:sldId id="277" r:id="rId6"/>
    <p:sldId id="278" r:id="rId7"/>
    <p:sldId id="257" r:id="rId8"/>
    <p:sldId id="279" r:id="rId9"/>
    <p:sldId id="280" r:id="rId10"/>
    <p:sldId id="281" r:id="rId11"/>
    <p:sldId id="282" r:id="rId12"/>
    <p:sldId id="261" r:id="rId13"/>
    <p:sldId id="288" r:id="rId14"/>
    <p:sldId id="284" r:id="rId15"/>
    <p:sldId id="286" r:id="rId16"/>
    <p:sldId id="287" r:id="rId17"/>
    <p:sldId id="264" r:id="rId18"/>
    <p:sldId id="268" r:id="rId19"/>
    <p:sldId id="269" r:id="rId20"/>
    <p:sldId id="289" r:id="rId21"/>
    <p:sldId id="271" r:id="rId22"/>
  </p:sldIdLst>
  <p:sldSz cx="12192000" cy="6858000"/>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島 隆之" initials="平島" lastIdx="0" clrIdx="0">
    <p:extLst>
      <p:ext uri="{19B8F6BF-5375-455C-9EA6-DF929625EA0E}">
        <p15:presenceInfo xmlns:p15="http://schemas.microsoft.com/office/powerpoint/2012/main" userId="5c3b68f2c56702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1" autoAdjust="0"/>
    <p:restoredTop sz="85928" autoAdjust="0"/>
  </p:normalViewPr>
  <p:slideViewPr>
    <p:cSldViewPr snapToGrid="0">
      <p:cViewPr>
        <p:scale>
          <a:sx n="50" d="100"/>
          <a:sy n="50" d="100"/>
        </p:scale>
        <p:origin x="1790" y="754"/>
      </p:cViewPr>
      <p:guideLst/>
    </p:cSldViewPr>
  </p:slideViewPr>
  <p:outlineViewPr>
    <p:cViewPr>
      <p:scale>
        <a:sx n="33" d="100"/>
        <a:sy n="33" d="100"/>
      </p:scale>
      <p:origin x="0" y="0"/>
    </p:cViewPr>
  </p:outlineViewPr>
  <p:notesTextViewPr>
    <p:cViewPr>
      <p:scale>
        <a:sx n="50" d="100"/>
        <a:sy n="50" d="100"/>
      </p:scale>
      <p:origin x="0" y="0"/>
    </p:cViewPr>
  </p:notesTextViewPr>
  <p:notesViewPr>
    <p:cSldViewPr snapToGrid="0">
      <p:cViewPr varScale="1">
        <p:scale>
          <a:sx n="171" d="100"/>
          <a:sy n="171" d="100"/>
        </p:scale>
        <p:origin x="2280"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1988A-953F-4C7A-AD69-51F67DA45233}"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kumimoji="1" lang="ja-JP" altLang="en-US"/>
        </a:p>
      </dgm:t>
    </dgm:pt>
    <dgm:pt modelId="{621458A4-33ED-4694-8276-C4495DA90EB7}">
      <dgm:prSet phldrT="[テキスト]" custT="1"/>
      <dgm:spPr/>
      <dgm:t>
        <a:bodyPr/>
        <a:lstStyle/>
        <a:p>
          <a:r>
            <a:rPr kumimoji="1" lang="en-US" altLang="ja-JP" sz="1400" b="1" dirty="0">
              <a:latin typeface="メイリオ" panose="020B0604030504040204" pitchFamily="50" charset="-128"/>
              <a:ea typeface="メイリオ" panose="020B0604030504040204" pitchFamily="50" charset="-128"/>
            </a:rPr>
            <a:t>MOU</a:t>
          </a:r>
          <a:r>
            <a:rPr kumimoji="1" lang="ja-JP" altLang="en-US" sz="1400" b="1" dirty="0">
              <a:latin typeface="メイリオ" panose="020B0604030504040204" pitchFamily="50" charset="-128"/>
              <a:ea typeface="メイリオ" panose="020B0604030504040204" pitchFamily="50" charset="-128"/>
            </a:rPr>
            <a:t>　振込先指定書提出</a:t>
          </a:r>
          <a:endParaRPr kumimoji="1" lang="en-US" altLang="ja-JP" sz="1400" b="1" dirty="0">
            <a:latin typeface="メイリオ" panose="020B0604030504040204" pitchFamily="50" charset="-128"/>
            <a:ea typeface="メイリオ" panose="020B0604030504040204" pitchFamily="50" charset="-128"/>
          </a:endParaRPr>
        </a:p>
      </dgm:t>
    </dgm:pt>
    <dgm:pt modelId="{4BEA6FD0-C98E-4B87-872C-7EA551B7492A}" type="parTrans" cxnId="{50050207-2F89-4F34-8FF5-97B490B09660}">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28B8ED86-E823-44D3-B24D-40C3A6D0D956}" type="sibTrans" cxnId="{50050207-2F89-4F34-8FF5-97B490B09660}">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78FFA8AD-EFBC-4F08-8869-B5C8DBCB8FCA}">
      <dgm:prSet phldrT="[テキスト]" custT="1"/>
      <dgm:spPr/>
      <dgm:t>
        <a:bodyPr/>
        <a:lstStyle/>
        <a:p>
          <a:r>
            <a:rPr kumimoji="1" lang="ja-JP" altLang="en-US" sz="1400" b="1" dirty="0">
              <a:latin typeface="メイリオ" panose="020B0604030504040204" pitchFamily="50" charset="-128"/>
              <a:ea typeface="メイリオ" panose="020B0604030504040204" pitchFamily="50" charset="-128"/>
            </a:rPr>
            <a:t>仮申請書提出</a:t>
          </a:r>
        </a:p>
      </dgm:t>
    </dgm:pt>
    <dgm:pt modelId="{76B18797-B8BD-4235-BC5C-A344BC1FDFE7}" type="parTrans" cxnId="{DA9DEE16-7865-4CAD-AA58-1EF189E78819}">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E8A7D4A2-B848-4B76-B3E4-CD65DDF428F1}" type="sibTrans" cxnId="{DA9DEE16-7865-4CAD-AA58-1EF189E78819}">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C9E33E19-50F8-464B-854B-E4258E62436B}">
      <dgm:prSet phldrT="[テキスト]" custT="1"/>
      <dgm:spPr/>
      <dgm:t>
        <a:bodyPr/>
        <a:lstStyle/>
        <a:p>
          <a:r>
            <a:rPr kumimoji="1" lang="ja-JP" altLang="en-US" sz="1400" b="1" dirty="0">
              <a:latin typeface="メイリオ" panose="020B0604030504040204" pitchFamily="50" charset="-128"/>
              <a:ea typeface="メイリオ" panose="020B0604030504040204" pitchFamily="50" charset="-128"/>
            </a:rPr>
            <a:t>本申請書提出</a:t>
          </a:r>
        </a:p>
      </dgm:t>
    </dgm:pt>
    <dgm:pt modelId="{381D6898-9A91-4527-8229-412862A70901}" type="parTrans" cxnId="{A93AA130-DC51-42B4-9643-E4DB593E5E18}">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5AC52CA5-F628-4C75-86F4-C0F97A8EE2AA}" type="sibTrans" cxnId="{A93AA130-DC51-42B4-9643-E4DB593E5E18}">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1D13AC06-5C3C-4E49-BEE0-260675DC9E70}">
      <dgm:prSet phldrT="[テキスト]" custT="1"/>
      <dgm:spPr/>
      <dgm:t>
        <a:bodyPr/>
        <a:lstStyle/>
        <a:p>
          <a:r>
            <a:rPr kumimoji="1" lang="ja-JP" altLang="en-US" sz="1400" b="1" dirty="0">
              <a:latin typeface="メイリオ" panose="020B0604030504040204" pitchFamily="50" charset="-128"/>
              <a:ea typeface="メイリオ" panose="020B0604030504040204" pitchFamily="50" charset="-128"/>
            </a:rPr>
            <a:t>事業実施</a:t>
          </a:r>
        </a:p>
      </dgm:t>
    </dgm:pt>
    <dgm:pt modelId="{60DF3064-9DE2-4752-A8B3-D52F832B8884}" type="parTrans" cxnId="{AEB9167B-C871-41F5-BEB3-142896678261}">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3691ED23-21D1-4723-8818-8E31B0F18575}" type="sibTrans" cxnId="{AEB9167B-C871-41F5-BEB3-142896678261}">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7B4B388A-37C4-4B95-A40A-F3BA8577B91D}">
      <dgm:prSet phldrT="[テキスト]" custT="1"/>
      <dgm:spPr/>
      <dgm:t>
        <a:bodyPr/>
        <a:lstStyle/>
        <a:p>
          <a:r>
            <a:rPr kumimoji="1" lang="ja-JP" altLang="en-US" sz="1400" b="1" dirty="0">
              <a:latin typeface="メイリオ" panose="020B0604030504040204" pitchFamily="50" charset="-128"/>
              <a:ea typeface="メイリオ" panose="020B0604030504040204" pitchFamily="50" charset="-128"/>
            </a:rPr>
            <a:t>報告書提出して完了</a:t>
          </a:r>
        </a:p>
      </dgm:t>
    </dgm:pt>
    <dgm:pt modelId="{59746DED-4112-4671-8E6D-87F9566D2559}" type="parTrans" cxnId="{73BEC3B7-EFA5-4CC2-9755-E2618281F3B3}">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75AAC7B6-18F2-40B6-9E44-7D46156BCC2F}" type="sibTrans" cxnId="{73BEC3B7-EFA5-4CC2-9755-E2618281F3B3}">
      <dgm:prSet/>
      <dgm:spPr/>
      <dgm:t>
        <a:bodyPr/>
        <a:lstStyle/>
        <a:p>
          <a:endParaRPr kumimoji="1" lang="ja-JP" altLang="en-US" sz="2000" b="1">
            <a:latin typeface="ＭＳ 明朝" panose="02020609040205080304" pitchFamily="17" charset="-128"/>
            <a:ea typeface="ＭＳ 明朝" panose="02020609040205080304" pitchFamily="17" charset="-128"/>
          </a:endParaRPr>
        </a:p>
      </dgm:t>
    </dgm:pt>
    <dgm:pt modelId="{FBAD8BEE-8E53-404E-B584-C1FF34C01DE0}">
      <dgm:prSet phldrT="[テキスト]" custT="1"/>
      <dgm:spPr/>
      <dgm:t>
        <a:bodyPr/>
        <a:lstStyle/>
        <a:p>
          <a:r>
            <a:rPr kumimoji="1" lang="ja-JP" altLang="en-US" sz="1400" b="1" dirty="0">
              <a:latin typeface="メイリオ" panose="020B0604030504040204" pitchFamily="50" charset="-128"/>
              <a:ea typeface="メイリオ" panose="020B0604030504040204" pitchFamily="50" charset="-128"/>
            </a:rPr>
            <a:t>補助金セミナー参加</a:t>
          </a:r>
        </a:p>
      </dgm:t>
    </dgm:pt>
    <dgm:pt modelId="{89F059B7-434D-4789-988E-18F8FCB1937C}" type="parTrans" cxnId="{A71BEF54-C8C5-464A-9D45-FB2B89D62F2C}">
      <dgm:prSet/>
      <dgm:spPr/>
      <dgm:t>
        <a:bodyPr/>
        <a:lstStyle/>
        <a:p>
          <a:endParaRPr kumimoji="1" lang="ja-JP" altLang="en-US"/>
        </a:p>
      </dgm:t>
    </dgm:pt>
    <dgm:pt modelId="{A7772728-E2D2-4E26-A06E-4CB69D9FFA05}" type="sibTrans" cxnId="{A71BEF54-C8C5-464A-9D45-FB2B89D62F2C}">
      <dgm:prSet/>
      <dgm:spPr/>
      <dgm:t>
        <a:bodyPr/>
        <a:lstStyle/>
        <a:p>
          <a:endParaRPr kumimoji="1" lang="ja-JP" altLang="en-US"/>
        </a:p>
      </dgm:t>
    </dgm:pt>
    <dgm:pt modelId="{D400AF9D-D093-4E71-9694-DFA0879FB7A2}" type="pres">
      <dgm:prSet presAssocID="{82A1988A-953F-4C7A-AD69-51F67DA45233}" presName="Name0" presStyleCnt="0">
        <dgm:presLayoutVars>
          <dgm:dir/>
          <dgm:animLvl val="lvl"/>
          <dgm:resizeHandles val="exact"/>
        </dgm:presLayoutVars>
      </dgm:prSet>
      <dgm:spPr/>
    </dgm:pt>
    <dgm:pt modelId="{EC36D9CE-532E-402F-A0A5-B1F70514F82D}" type="pres">
      <dgm:prSet presAssocID="{621458A4-33ED-4694-8276-C4495DA90EB7}" presName="parTxOnly" presStyleLbl="node1" presStyleIdx="0" presStyleCnt="6">
        <dgm:presLayoutVars>
          <dgm:chMax val="0"/>
          <dgm:chPref val="0"/>
          <dgm:bulletEnabled val="1"/>
        </dgm:presLayoutVars>
      </dgm:prSet>
      <dgm:spPr/>
    </dgm:pt>
    <dgm:pt modelId="{7EF94C74-4BF1-4F6D-AE17-258144FC2EED}" type="pres">
      <dgm:prSet presAssocID="{28B8ED86-E823-44D3-B24D-40C3A6D0D956}" presName="parTxOnlySpace" presStyleCnt="0"/>
      <dgm:spPr/>
    </dgm:pt>
    <dgm:pt modelId="{F4CCA1A5-C4F5-4FE8-836A-5AB0E515D10B}" type="pres">
      <dgm:prSet presAssocID="{FBAD8BEE-8E53-404E-B584-C1FF34C01DE0}" presName="parTxOnly" presStyleLbl="node1" presStyleIdx="1" presStyleCnt="6">
        <dgm:presLayoutVars>
          <dgm:chMax val="0"/>
          <dgm:chPref val="0"/>
          <dgm:bulletEnabled val="1"/>
        </dgm:presLayoutVars>
      </dgm:prSet>
      <dgm:spPr/>
    </dgm:pt>
    <dgm:pt modelId="{9CB426DE-FC0F-4678-8E62-7AA8666DAAC0}" type="pres">
      <dgm:prSet presAssocID="{A7772728-E2D2-4E26-A06E-4CB69D9FFA05}" presName="parTxOnlySpace" presStyleCnt="0"/>
      <dgm:spPr/>
    </dgm:pt>
    <dgm:pt modelId="{20214423-29A9-4C37-98D5-748D1B11C447}" type="pres">
      <dgm:prSet presAssocID="{78FFA8AD-EFBC-4F08-8869-B5C8DBCB8FCA}" presName="parTxOnly" presStyleLbl="node1" presStyleIdx="2" presStyleCnt="6">
        <dgm:presLayoutVars>
          <dgm:chMax val="0"/>
          <dgm:chPref val="0"/>
          <dgm:bulletEnabled val="1"/>
        </dgm:presLayoutVars>
      </dgm:prSet>
      <dgm:spPr/>
    </dgm:pt>
    <dgm:pt modelId="{612F02C5-C435-402F-B758-FD8EABAE0FF7}" type="pres">
      <dgm:prSet presAssocID="{E8A7D4A2-B848-4B76-B3E4-CD65DDF428F1}" presName="parTxOnlySpace" presStyleCnt="0"/>
      <dgm:spPr/>
    </dgm:pt>
    <dgm:pt modelId="{DAE3E3DE-5F7D-4EE2-9F60-31F0B762BFBE}" type="pres">
      <dgm:prSet presAssocID="{C9E33E19-50F8-464B-854B-E4258E62436B}" presName="parTxOnly" presStyleLbl="node1" presStyleIdx="3" presStyleCnt="6">
        <dgm:presLayoutVars>
          <dgm:chMax val="0"/>
          <dgm:chPref val="0"/>
          <dgm:bulletEnabled val="1"/>
        </dgm:presLayoutVars>
      </dgm:prSet>
      <dgm:spPr/>
    </dgm:pt>
    <dgm:pt modelId="{101BD191-1D5A-450F-8710-5E0D00F3DA29}" type="pres">
      <dgm:prSet presAssocID="{5AC52CA5-F628-4C75-86F4-C0F97A8EE2AA}" presName="parTxOnlySpace" presStyleCnt="0"/>
      <dgm:spPr/>
    </dgm:pt>
    <dgm:pt modelId="{D7C209B1-A228-4E2E-9D4B-C31469BAB321}" type="pres">
      <dgm:prSet presAssocID="{1D13AC06-5C3C-4E49-BEE0-260675DC9E70}" presName="parTxOnly" presStyleLbl="node1" presStyleIdx="4" presStyleCnt="6">
        <dgm:presLayoutVars>
          <dgm:chMax val="0"/>
          <dgm:chPref val="0"/>
          <dgm:bulletEnabled val="1"/>
        </dgm:presLayoutVars>
      </dgm:prSet>
      <dgm:spPr/>
    </dgm:pt>
    <dgm:pt modelId="{7E78A32D-E0A4-45A3-9768-4FE2FD658350}" type="pres">
      <dgm:prSet presAssocID="{3691ED23-21D1-4723-8818-8E31B0F18575}" presName="parTxOnlySpace" presStyleCnt="0"/>
      <dgm:spPr/>
    </dgm:pt>
    <dgm:pt modelId="{2D99AA9F-06EF-42CF-A41C-19393488FF92}" type="pres">
      <dgm:prSet presAssocID="{7B4B388A-37C4-4B95-A40A-F3BA8577B91D}" presName="parTxOnly" presStyleLbl="node1" presStyleIdx="5" presStyleCnt="6">
        <dgm:presLayoutVars>
          <dgm:chMax val="0"/>
          <dgm:chPref val="0"/>
          <dgm:bulletEnabled val="1"/>
        </dgm:presLayoutVars>
      </dgm:prSet>
      <dgm:spPr/>
    </dgm:pt>
  </dgm:ptLst>
  <dgm:cxnLst>
    <dgm:cxn modelId="{50050207-2F89-4F34-8FF5-97B490B09660}" srcId="{82A1988A-953F-4C7A-AD69-51F67DA45233}" destId="{621458A4-33ED-4694-8276-C4495DA90EB7}" srcOrd="0" destOrd="0" parTransId="{4BEA6FD0-C98E-4B87-872C-7EA551B7492A}" sibTransId="{28B8ED86-E823-44D3-B24D-40C3A6D0D956}"/>
    <dgm:cxn modelId="{DA9DEE16-7865-4CAD-AA58-1EF189E78819}" srcId="{82A1988A-953F-4C7A-AD69-51F67DA45233}" destId="{78FFA8AD-EFBC-4F08-8869-B5C8DBCB8FCA}" srcOrd="2" destOrd="0" parTransId="{76B18797-B8BD-4235-BC5C-A344BC1FDFE7}" sibTransId="{E8A7D4A2-B848-4B76-B3E4-CD65DDF428F1}"/>
    <dgm:cxn modelId="{A93AA130-DC51-42B4-9643-E4DB593E5E18}" srcId="{82A1988A-953F-4C7A-AD69-51F67DA45233}" destId="{C9E33E19-50F8-464B-854B-E4258E62436B}" srcOrd="3" destOrd="0" parTransId="{381D6898-9A91-4527-8229-412862A70901}" sibTransId="{5AC52CA5-F628-4C75-86F4-C0F97A8EE2AA}"/>
    <dgm:cxn modelId="{BB4D7B3A-E01E-4841-82BE-3C5C53C69603}" type="presOf" srcId="{78FFA8AD-EFBC-4F08-8869-B5C8DBCB8FCA}" destId="{20214423-29A9-4C37-98D5-748D1B11C447}" srcOrd="0" destOrd="0" presId="urn:microsoft.com/office/officeart/2005/8/layout/chevron1"/>
    <dgm:cxn modelId="{F53F6D63-18B6-48C0-9D06-E136690F352C}" type="presOf" srcId="{1D13AC06-5C3C-4E49-BEE0-260675DC9E70}" destId="{D7C209B1-A228-4E2E-9D4B-C31469BAB321}" srcOrd="0" destOrd="0" presId="urn:microsoft.com/office/officeart/2005/8/layout/chevron1"/>
    <dgm:cxn modelId="{F5AA6D48-CF47-4052-AE88-AD4A220760D7}" type="presOf" srcId="{7B4B388A-37C4-4B95-A40A-F3BA8577B91D}" destId="{2D99AA9F-06EF-42CF-A41C-19393488FF92}" srcOrd="0" destOrd="0" presId="urn:microsoft.com/office/officeart/2005/8/layout/chevron1"/>
    <dgm:cxn modelId="{44B71D6B-EA4A-47EE-AAAF-EA8CC52EDC7B}" type="presOf" srcId="{621458A4-33ED-4694-8276-C4495DA90EB7}" destId="{EC36D9CE-532E-402F-A0A5-B1F70514F82D}" srcOrd="0" destOrd="0" presId="urn:microsoft.com/office/officeart/2005/8/layout/chevron1"/>
    <dgm:cxn modelId="{A71BEF54-C8C5-464A-9D45-FB2B89D62F2C}" srcId="{82A1988A-953F-4C7A-AD69-51F67DA45233}" destId="{FBAD8BEE-8E53-404E-B584-C1FF34C01DE0}" srcOrd="1" destOrd="0" parTransId="{89F059B7-434D-4789-988E-18F8FCB1937C}" sibTransId="{A7772728-E2D2-4E26-A06E-4CB69D9FFA05}"/>
    <dgm:cxn modelId="{AEB9167B-C871-41F5-BEB3-142896678261}" srcId="{82A1988A-953F-4C7A-AD69-51F67DA45233}" destId="{1D13AC06-5C3C-4E49-BEE0-260675DC9E70}" srcOrd="4" destOrd="0" parTransId="{60DF3064-9DE2-4752-A8B3-D52F832B8884}" sibTransId="{3691ED23-21D1-4723-8818-8E31B0F18575}"/>
    <dgm:cxn modelId="{0CE9A8A4-6273-4271-B10F-19FB87763A12}" type="presOf" srcId="{82A1988A-953F-4C7A-AD69-51F67DA45233}" destId="{D400AF9D-D093-4E71-9694-DFA0879FB7A2}" srcOrd="0" destOrd="0" presId="urn:microsoft.com/office/officeart/2005/8/layout/chevron1"/>
    <dgm:cxn modelId="{73BEC3B7-EFA5-4CC2-9755-E2618281F3B3}" srcId="{82A1988A-953F-4C7A-AD69-51F67DA45233}" destId="{7B4B388A-37C4-4B95-A40A-F3BA8577B91D}" srcOrd="5" destOrd="0" parTransId="{59746DED-4112-4671-8E6D-87F9566D2559}" sibTransId="{75AAC7B6-18F2-40B6-9E44-7D46156BCC2F}"/>
    <dgm:cxn modelId="{05039FFA-70C7-4B4D-B9B5-4CE0CEA30BF8}" type="presOf" srcId="{FBAD8BEE-8E53-404E-B584-C1FF34C01DE0}" destId="{F4CCA1A5-C4F5-4FE8-836A-5AB0E515D10B}" srcOrd="0" destOrd="0" presId="urn:microsoft.com/office/officeart/2005/8/layout/chevron1"/>
    <dgm:cxn modelId="{4D9243FD-9AF6-4926-BCEC-8F320833EDBE}" type="presOf" srcId="{C9E33E19-50F8-464B-854B-E4258E62436B}" destId="{DAE3E3DE-5F7D-4EE2-9F60-31F0B762BFBE}" srcOrd="0" destOrd="0" presId="urn:microsoft.com/office/officeart/2005/8/layout/chevron1"/>
    <dgm:cxn modelId="{BCB69783-1DE9-4298-94FA-1B68D5B85B26}" type="presParOf" srcId="{D400AF9D-D093-4E71-9694-DFA0879FB7A2}" destId="{EC36D9CE-532E-402F-A0A5-B1F70514F82D}" srcOrd="0" destOrd="0" presId="urn:microsoft.com/office/officeart/2005/8/layout/chevron1"/>
    <dgm:cxn modelId="{E232DC3E-C3B4-4A18-B91D-7415584C5111}" type="presParOf" srcId="{D400AF9D-D093-4E71-9694-DFA0879FB7A2}" destId="{7EF94C74-4BF1-4F6D-AE17-258144FC2EED}" srcOrd="1" destOrd="0" presId="urn:microsoft.com/office/officeart/2005/8/layout/chevron1"/>
    <dgm:cxn modelId="{CD69BE0A-33C5-47FD-BF8E-9F8DE62E7380}" type="presParOf" srcId="{D400AF9D-D093-4E71-9694-DFA0879FB7A2}" destId="{F4CCA1A5-C4F5-4FE8-836A-5AB0E515D10B}" srcOrd="2" destOrd="0" presId="urn:microsoft.com/office/officeart/2005/8/layout/chevron1"/>
    <dgm:cxn modelId="{3D64436C-B3B8-40C0-BF25-762AD33460FB}" type="presParOf" srcId="{D400AF9D-D093-4E71-9694-DFA0879FB7A2}" destId="{9CB426DE-FC0F-4678-8E62-7AA8666DAAC0}" srcOrd="3" destOrd="0" presId="urn:microsoft.com/office/officeart/2005/8/layout/chevron1"/>
    <dgm:cxn modelId="{860221BF-41A1-4662-B034-9C2F59DE0035}" type="presParOf" srcId="{D400AF9D-D093-4E71-9694-DFA0879FB7A2}" destId="{20214423-29A9-4C37-98D5-748D1B11C447}" srcOrd="4" destOrd="0" presId="urn:microsoft.com/office/officeart/2005/8/layout/chevron1"/>
    <dgm:cxn modelId="{17D82ADD-11FB-4FF6-A959-3296E3F580EA}" type="presParOf" srcId="{D400AF9D-D093-4E71-9694-DFA0879FB7A2}" destId="{612F02C5-C435-402F-B758-FD8EABAE0FF7}" srcOrd="5" destOrd="0" presId="urn:microsoft.com/office/officeart/2005/8/layout/chevron1"/>
    <dgm:cxn modelId="{C7AEC3CE-D69F-4DC5-B282-F64D9A0AAAD9}" type="presParOf" srcId="{D400AF9D-D093-4E71-9694-DFA0879FB7A2}" destId="{DAE3E3DE-5F7D-4EE2-9F60-31F0B762BFBE}" srcOrd="6" destOrd="0" presId="urn:microsoft.com/office/officeart/2005/8/layout/chevron1"/>
    <dgm:cxn modelId="{FFB738B7-DDD3-4313-BF15-46B7984C21E3}" type="presParOf" srcId="{D400AF9D-D093-4E71-9694-DFA0879FB7A2}" destId="{101BD191-1D5A-450F-8710-5E0D00F3DA29}" srcOrd="7" destOrd="0" presId="urn:microsoft.com/office/officeart/2005/8/layout/chevron1"/>
    <dgm:cxn modelId="{3A2232A7-3D4B-45FE-B4C3-366D590A5AA1}" type="presParOf" srcId="{D400AF9D-D093-4E71-9694-DFA0879FB7A2}" destId="{D7C209B1-A228-4E2E-9D4B-C31469BAB321}" srcOrd="8" destOrd="0" presId="urn:microsoft.com/office/officeart/2005/8/layout/chevron1"/>
    <dgm:cxn modelId="{7F9D9C2F-BC73-428C-AA47-5E584EF7FD59}" type="presParOf" srcId="{D400AF9D-D093-4E71-9694-DFA0879FB7A2}" destId="{7E78A32D-E0A4-45A3-9768-4FE2FD658350}" srcOrd="9" destOrd="0" presId="urn:microsoft.com/office/officeart/2005/8/layout/chevron1"/>
    <dgm:cxn modelId="{927DBD4B-0E47-4705-8870-36120E35EA45}" type="presParOf" srcId="{D400AF9D-D093-4E71-9694-DFA0879FB7A2}" destId="{2D99AA9F-06EF-42CF-A41C-19393488FF9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D9CE-532E-402F-A0A5-B1F70514F82D}">
      <dsp:nvSpPr>
        <dsp:cNvPr id="0" name=""/>
        <dsp:cNvSpPr/>
      </dsp:nvSpPr>
      <dsp:spPr>
        <a:xfrm>
          <a:off x="5921" y="239081"/>
          <a:ext cx="2202698" cy="881079"/>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latin typeface="メイリオ" panose="020B0604030504040204" pitchFamily="50" charset="-128"/>
              <a:ea typeface="メイリオ" panose="020B0604030504040204" pitchFamily="50" charset="-128"/>
            </a:rPr>
            <a:t>MOU</a:t>
          </a:r>
          <a:r>
            <a:rPr kumimoji="1" lang="ja-JP" altLang="en-US" sz="1400" b="1" kern="1200" dirty="0">
              <a:latin typeface="メイリオ" panose="020B0604030504040204" pitchFamily="50" charset="-128"/>
              <a:ea typeface="メイリオ" panose="020B0604030504040204" pitchFamily="50" charset="-128"/>
            </a:rPr>
            <a:t>　振込先指定書提出</a:t>
          </a:r>
          <a:endParaRPr kumimoji="1" lang="en-US" altLang="ja-JP" sz="1400" b="1" kern="1200" dirty="0">
            <a:latin typeface="メイリオ" panose="020B0604030504040204" pitchFamily="50" charset="-128"/>
            <a:ea typeface="メイリオ" panose="020B0604030504040204" pitchFamily="50" charset="-128"/>
          </a:endParaRPr>
        </a:p>
      </dsp:txBody>
      <dsp:txXfrm>
        <a:off x="446461" y="239081"/>
        <a:ext cx="1321619" cy="881079"/>
      </dsp:txXfrm>
    </dsp:sp>
    <dsp:sp modelId="{F4CCA1A5-C4F5-4FE8-836A-5AB0E515D10B}">
      <dsp:nvSpPr>
        <dsp:cNvPr id="0" name=""/>
        <dsp:cNvSpPr/>
      </dsp:nvSpPr>
      <dsp:spPr>
        <a:xfrm>
          <a:off x="1988350" y="239081"/>
          <a:ext cx="2202698" cy="881079"/>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補助金セミナー参加</a:t>
          </a:r>
        </a:p>
      </dsp:txBody>
      <dsp:txXfrm>
        <a:off x="2428890" y="239081"/>
        <a:ext cx="1321619" cy="881079"/>
      </dsp:txXfrm>
    </dsp:sp>
    <dsp:sp modelId="{20214423-29A9-4C37-98D5-748D1B11C447}">
      <dsp:nvSpPr>
        <dsp:cNvPr id="0" name=""/>
        <dsp:cNvSpPr/>
      </dsp:nvSpPr>
      <dsp:spPr>
        <a:xfrm>
          <a:off x="3970778" y="239081"/>
          <a:ext cx="2202698" cy="881079"/>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仮申請書提出</a:t>
          </a:r>
        </a:p>
      </dsp:txBody>
      <dsp:txXfrm>
        <a:off x="4411318" y="239081"/>
        <a:ext cx="1321619" cy="881079"/>
      </dsp:txXfrm>
    </dsp:sp>
    <dsp:sp modelId="{DAE3E3DE-5F7D-4EE2-9F60-31F0B762BFBE}">
      <dsp:nvSpPr>
        <dsp:cNvPr id="0" name=""/>
        <dsp:cNvSpPr/>
      </dsp:nvSpPr>
      <dsp:spPr>
        <a:xfrm>
          <a:off x="5953207" y="239081"/>
          <a:ext cx="2202698" cy="881079"/>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本申請書提出</a:t>
          </a:r>
        </a:p>
      </dsp:txBody>
      <dsp:txXfrm>
        <a:off x="6393747" y="239081"/>
        <a:ext cx="1321619" cy="881079"/>
      </dsp:txXfrm>
    </dsp:sp>
    <dsp:sp modelId="{D7C209B1-A228-4E2E-9D4B-C31469BAB321}">
      <dsp:nvSpPr>
        <dsp:cNvPr id="0" name=""/>
        <dsp:cNvSpPr/>
      </dsp:nvSpPr>
      <dsp:spPr>
        <a:xfrm>
          <a:off x="7935636" y="239081"/>
          <a:ext cx="2202698" cy="881079"/>
        </a:xfrm>
        <a:prstGeom prst="chevron">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事業実施</a:t>
          </a:r>
        </a:p>
      </dsp:txBody>
      <dsp:txXfrm>
        <a:off x="8376176" y="239081"/>
        <a:ext cx="1321619" cy="881079"/>
      </dsp:txXfrm>
    </dsp:sp>
    <dsp:sp modelId="{2D99AA9F-06EF-42CF-A41C-19393488FF92}">
      <dsp:nvSpPr>
        <dsp:cNvPr id="0" name=""/>
        <dsp:cNvSpPr/>
      </dsp:nvSpPr>
      <dsp:spPr>
        <a:xfrm>
          <a:off x="9918065" y="239081"/>
          <a:ext cx="2202698" cy="881079"/>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報告書提出して完了</a:t>
          </a:r>
        </a:p>
      </dsp:txBody>
      <dsp:txXfrm>
        <a:off x="10358605" y="239081"/>
        <a:ext cx="1321619" cy="8810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468452-773F-4CEB-9453-ED84521F9BB5}"/>
              </a:ext>
            </a:extLst>
          </p:cNvPr>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CCB2BAF-22BB-442C-950A-31E3603EA425}"/>
              </a:ext>
            </a:extLst>
          </p:cNvPr>
          <p:cNvSpPr>
            <a:spLocks noGrp="1"/>
          </p:cNvSpPr>
          <p:nvPr>
            <p:ph type="dt" sz="quarter" idx="1"/>
          </p:nvPr>
        </p:nvSpPr>
        <p:spPr>
          <a:xfrm>
            <a:off x="5629992" y="0"/>
            <a:ext cx="4307046" cy="341463"/>
          </a:xfrm>
          <a:prstGeom prst="rect">
            <a:avLst/>
          </a:prstGeom>
        </p:spPr>
        <p:txBody>
          <a:bodyPr vert="horz" lIns="91440" tIns="45720" rIns="91440" bIns="45720" rtlCol="0"/>
          <a:lstStyle>
            <a:lvl1pPr algn="r">
              <a:defRPr sz="1200"/>
            </a:lvl1pPr>
          </a:lstStyle>
          <a:p>
            <a:fld id="{CFC081CC-03BE-43CB-974A-F70CF81C8E67}" type="datetimeFigureOut">
              <a:rPr kumimoji="1" lang="ja-JP" altLang="en-US" smtClean="0"/>
              <a:t>2024/3/7</a:t>
            </a:fld>
            <a:endParaRPr kumimoji="1" lang="ja-JP" altLang="en-US"/>
          </a:p>
        </p:txBody>
      </p:sp>
      <p:sp>
        <p:nvSpPr>
          <p:cNvPr id="4" name="フッター プレースホルダー 3">
            <a:extLst>
              <a:ext uri="{FF2B5EF4-FFF2-40B4-BE49-F238E27FC236}">
                <a16:creationId xmlns:a16="http://schemas.microsoft.com/office/drawing/2014/main" id="{F0C16214-E39D-4796-83D6-A1962B7BEB67}"/>
              </a:ext>
            </a:extLst>
          </p:cNvPr>
          <p:cNvSpPr>
            <a:spLocks noGrp="1"/>
          </p:cNvSpPr>
          <p:nvPr>
            <p:ph type="ftr" sz="quarter" idx="2"/>
          </p:nvPr>
        </p:nvSpPr>
        <p:spPr>
          <a:xfrm>
            <a:off x="0" y="6464151"/>
            <a:ext cx="4307046" cy="3414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EFBAC11-AFE2-4D8C-B86C-283DD9236FF3}"/>
              </a:ext>
            </a:extLst>
          </p:cNvPr>
          <p:cNvSpPr>
            <a:spLocks noGrp="1"/>
          </p:cNvSpPr>
          <p:nvPr>
            <p:ph type="sldNum" sz="quarter" idx="3"/>
          </p:nvPr>
        </p:nvSpPr>
        <p:spPr>
          <a:xfrm>
            <a:off x="5629992" y="6464151"/>
            <a:ext cx="4307046" cy="341462"/>
          </a:xfrm>
          <a:prstGeom prst="rect">
            <a:avLst/>
          </a:prstGeom>
        </p:spPr>
        <p:txBody>
          <a:bodyPr vert="horz" lIns="91440" tIns="45720" rIns="91440" bIns="45720" rtlCol="0" anchor="b"/>
          <a:lstStyle>
            <a:lvl1pPr algn="r">
              <a:defRPr sz="1200"/>
            </a:lvl1pPr>
          </a:lstStyle>
          <a:p>
            <a:fld id="{0B5EEF6D-2D17-4991-A13B-11DE3A3BFE5C}" type="slidenum">
              <a:rPr kumimoji="1" lang="ja-JP" altLang="en-US" smtClean="0"/>
              <a:t>‹#›</a:t>
            </a:fld>
            <a:endParaRPr kumimoji="1" lang="ja-JP" altLang="en-US"/>
          </a:p>
        </p:txBody>
      </p:sp>
    </p:spTree>
    <p:extLst>
      <p:ext uri="{BB962C8B-B14F-4D97-AF65-F5344CB8AC3E}">
        <p14:creationId xmlns:p14="http://schemas.microsoft.com/office/powerpoint/2010/main" val="399025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9E222F29-399D-4980-941F-39EEA5B8A99B}" type="datetimeFigureOut">
              <a:rPr kumimoji="1" lang="ja-JP" altLang="en-US" smtClean="0"/>
              <a:t>2024/3/7</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5013"/>
            <a:ext cx="7951788"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4300"/>
            <a:ext cx="4306888" cy="34131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4300"/>
            <a:ext cx="4308475" cy="341313"/>
          </a:xfrm>
          <a:prstGeom prst="rect">
            <a:avLst/>
          </a:prstGeom>
        </p:spPr>
        <p:txBody>
          <a:bodyPr vert="horz" lIns="91440" tIns="45720" rIns="91440" bIns="45720" rtlCol="0" anchor="b"/>
          <a:lstStyle>
            <a:lvl1pPr algn="r">
              <a:defRPr sz="1200"/>
            </a:lvl1pPr>
          </a:lstStyle>
          <a:p>
            <a:fld id="{5F7B55BC-940A-4C66-86CD-FE5950184B8D}" type="slidenum">
              <a:rPr kumimoji="1" lang="ja-JP" altLang="en-US" smtClean="0"/>
              <a:t>‹#›</a:t>
            </a:fld>
            <a:endParaRPr kumimoji="1" lang="ja-JP" altLang="en-US"/>
          </a:p>
        </p:txBody>
      </p:sp>
    </p:spTree>
    <p:extLst>
      <p:ext uri="{BB962C8B-B14F-4D97-AF65-F5344CB8AC3E}">
        <p14:creationId xmlns:p14="http://schemas.microsoft.com/office/powerpoint/2010/main" val="4032224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1</a:t>
            </a:fld>
            <a:endParaRPr kumimoji="1" lang="ja-JP" altLang="en-US"/>
          </a:p>
        </p:txBody>
      </p:sp>
    </p:spTree>
    <p:extLst>
      <p:ext uri="{BB962C8B-B14F-4D97-AF65-F5344CB8AC3E}">
        <p14:creationId xmlns:p14="http://schemas.microsoft.com/office/powerpoint/2010/main" val="359694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2</a:t>
            </a:fld>
            <a:endParaRPr kumimoji="1" lang="ja-JP" altLang="en-US"/>
          </a:p>
        </p:txBody>
      </p:sp>
    </p:spTree>
    <p:extLst>
      <p:ext uri="{BB962C8B-B14F-4D97-AF65-F5344CB8AC3E}">
        <p14:creationId xmlns:p14="http://schemas.microsoft.com/office/powerpoint/2010/main" val="328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400" dirty="0"/>
              <a:t>３万ドル以上の事業はグローバル補魚金の申請をお願いたします。</a:t>
            </a:r>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7</a:t>
            </a:fld>
            <a:endParaRPr kumimoji="1" lang="ja-JP" altLang="en-US"/>
          </a:p>
        </p:txBody>
      </p:sp>
    </p:spTree>
    <p:extLst>
      <p:ext uri="{BB962C8B-B14F-4D97-AF65-F5344CB8AC3E}">
        <p14:creationId xmlns:p14="http://schemas.microsoft.com/office/powerpoint/2010/main" val="116416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7B55BC-940A-4C66-86CD-FE5950184B8D}" type="slidenum">
              <a:rPr kumimoji="1" lang="ja-JP" altLang="en-US" smtClean="0"/>
              <a:t>8</a:t>
            </a:fld>
            <a:endParaRPr kumimoji="1" lang="ja-JP" altLang="en-US"/>
          </a:p>
        </p:txBody>
      </p:sp>
    </p:spTree>
    <p:extLst>
      <p:ext uri="{BB962C8B-B14F-4D97-AF65-F5344CB8AC3E}">
        <p14:creationId xmlns:p14="http://schemas.microsoft.com/office/powerpoint/2010/main" val="384635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シートで分かれている</a:t>
            </a:r>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13</a:t>
            </a:fld>
            <a:endParaRPr kumimoji="1" lang="ja-JP" altLang="en-US"/>
          </a:p>
        </p:txBody>
      </p:sp>
    </p:spTree>
    <p:extLst>
      <p:ext uri="{BB962C8B-B14F-4D97-AF65-F5344CB8AC3E}">
        <p14:creationId xmlns:p14="http://schemas.microsoft.com/office/powerpoint/2010/main" val="20392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14</a:t>
            </a:fld>
            <a:endParaRPr kumimoji="1" lang="ja-JP" altLang="en-US"/>
          </a:p>
        </p:txBody>
      </p:sp>
    </p:spTree>
    <p:extLst>
      <p:ext uri="{BB962C8B-B14F-4D97-AF65-F5344CB8AC3E}">
        <p14:creationId xmlns:p14="http://schemas.microsoft.com/office/powerpoint/2010/main" val="391179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15</a:t>
            </a:fld>
            <a:endParaRPr kumimoji="1" lang="ja-JP" altLang="en-US"/>
          </a:p>
        </p:txBody>
      </p:sp>
    </p:spTree>
    <p:extLst>
      <p:ext uri="{BB962C8B-B14F-4D97-AF65-F5344CB8AC3E}">
        <p14:creationId xmlns:p14="http://schemas.microsoft.com/office/powerpoint/2010/main" val="17285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7B55BC-940A-4C66-86CD-FE5950184B8D}" type="slidenum">
              <a:rPr kumimoji="1" lang="ja-JP" altLang="en-US" smtClean="0"/>
              <a:t>16</a:t>
            </a:fld>
            <a:endParaRPr kumimoji="1" lang="ja-JP" altLang="en-US"/>
          </a:p>
        </p:txBody>
      </p:sp>
    </p:spTree>
    <p:extLst>
      <p:ext uri="{BB962C8B-B14F-4D97-AF65-F5344CB8AC3E}">
        <p14:creationId xmlns:p14="http://schemas.microsoft.com/office/powerpoint/2010/main" val="35168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7B55BC-940A-4C66-86CD-FE5950184B8D}" type="slidenum">
              <a:rPr kumimoji="1" lang="ja-JP" altLang="en-US" smtClean="0"/>
              <a:t>17</a:t>
            </a:fld>
            <a:endParaRPr kumimoji="1" lang="ja-JP" altLang="en-US"/>
          </a:p>
        </p:txBody>
      </p:sp>
    </p:spTree>
    <p:extLst>
      <p:ext uri="{BB962C8B-B14F-4D97-AF65-F5344CB8AC3E}">
        <p14:creationId xmlns:p14="http://schemas.microsoft.com/office/powerpoint/2010/main" val="259445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FC8CB-22E1-4729-8B0E-F643E670324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D2DCB84A-4AF8-4E25-B9E1-A0705E712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3D1E31-06BE-46C2-AC22-55EA4AF22350}"/>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dirty="0"/>
          </a:p>
        </p:txBody>
      </p:sp>
      <p:sp>
        <p:nvSpPr>
          <p:cNvPr id="5" name="フッター プレースホルダー 4">
            <a:extLst>
              <a:ext uri="{FF2B5EF4-FFF2-40B4-BE49-F238E27FC236}">
                <a16:creationId xmlns:a16="http://schemas.microsoft.com/office/drawing/2014/main" id="{C36B36AC-EBAA-4A22-B61E-442F6662C7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8F52E6-680F-43A2-BCFB-9112842157D7}"/>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308720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07BF5-79F7-4187-AD88-7E02ABEE1EA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F7C600-CD81-44FA-B43A-0CB1025506D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C8D8F8-8E2C-4C6B-8DD2-7506F3647ED0}"/>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DFDFA445-84E9-41CA-9617-D2127D5B05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597DA6-FAD8-402A-A0E1-4B8483A40900}"/>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2674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F01529E-AAC9-42DB-9AF7-DF01DB79BDB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FDB02D-653B-48FE-BC31-E746F8E7F7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9E8595-573D-4EE0-BBC9-D44812B0CA81}"/>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390E9059-F8FE-4AED-84FC-0E2F2D6CDD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73BCE6-17C3-49AA-8A32-27C816C07092}"/>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349689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2B436-70AF-495C-820B-B5258A94C86E}"/>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260C4730-81A3-4943-BBD3-B85B54768223}"/>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E067953F-0D72-429B-9987-8493392CC9EE}"/>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523246C5-8A7E-4742-9F98-FFDAFD883B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0C21D0-6EF0-438C-AB6B-1B9008CC332D}"/>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210139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35EE6A-934C-461C-8631-5114889944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718AE5-50E7-4170-878B-47F877FB8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7EC46A-0822-4E17-8BCA-5A034CC6E108}"/>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AC62FDB9-429B-4940-BCEF-F5F1E90603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F85626-8065-4749-BFCF-B163CD212EF4}"/>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2671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35B66-CAFF-4C2F-B20B-BA4D1BC223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86BB76-9B87-4381-BF18-3313068F23E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5CAC57-8C1C-45D6-8654-34540EAAFA4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82339BB-0652-4751-80B3-B24917BB68C8}"/>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AA2B66F3-49EF-4098-8977-121CCE5D91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4A85DB-1B40-42A6-8ECD-DBA9FAFC8389}"/>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135780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6BE2A-A655-4C4F-BC22-CEC4FC147AB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1F07F3-4430-4ECB-9D39-8D711684C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8FDF0D-267C-4671-BB59-0E6ADCF22C3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62C29B-3B91-415F-AB1E-D207552A32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EECB94-F02F-4216-9815-E130615B6C4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F2F75BA-260D-4C5E-982B-9C36EFCBAB5E}"/>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8" name="フッター プレースホルダー 7">
            <a:extLst>
              <a:ext uri="{FF2B5EF4-FFF2-40B4-BE49-F238E27FC236}">
                <a16:creationId xmlns:a16="http://schemas.microsoft.com/office/drawing/2014/main" id="{F8056B80-3054-4C62-8425-4AB26151F4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E32DF6-B8D3-4317-9105-5A0EF01AA9D0}"/>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33160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9265A-D8D2-4690-A3B1-2A367643E08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00E5F1A-9DCD-4C46-8C47-63E67EB4EBEF}"/>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4" name="フッター プレースホルダー 3">
            <a:extLst>
              <a:ext uri="{FF2B5EF4-FFF2-40B4-BE49-F238E27FC236}">
                <a16:creationId xmlns:a16="http://schemas.microsoft.com/office/drawing/2014/main" id="{53B85D62-384B-43AC-ACB5-A3E14071F26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514D7D0-AC39-4BA9-BE1F-A95296BAC70D}"/>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91230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535CD08-4281-4BEB-84EB-E3D19FBB495C}"/>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3" name="フッター プレースホルダー 2">
            <a:extLst>
              <a:ext uri="{FF2B5EF4-FFF2-40B4-BE49-F238E27FC236}">
                <a16:creationId xmlns:a16="http://schemas.microsoft.com/office/drawing/2014/main" id="{19EADD63-4B6A-488D-A9CB-F935E392479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A63E8E-F0C9-4A24-94FC-3492BE6CE7CC}"/>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172272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F07C69-98C8-4803-9FD3-0B516FC55B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648067-9DB2-410B-91CB-CD0009AA1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1F23F37-F8BD-4750-8E22-224EF54DD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6962BD-6355-43FB-BB6E-40EE67B3BEE6}"/>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2863815B-A022-475F-B386-1F663C60BA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50306C-C280-4E8B-A23F-7AC064B6E664}"/>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419857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93DB6-983C-47E0-AB3A-728E811A54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F2B1E6C-B422-45E5-A667-7EE3234B1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AF081F6-9F0E-4F43-85E6-A77FF463C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7E2677-E892-4881-85FC-8A055BD55C2D}"/>
              </a:ext>
            </a:extLst>
          </p:cNvPr>
          <p:cNvSpPr>
            <a:spLocks noGrp="1"/>
          </p:cNvSpPr>
          <p:nvPr>
            <p:ph type="dt" sz="half" idx="10"/>
          </p:nvPr>
        </p:nvSpPr>
        <p:spPr>
          <a:xfrm>
            <a:off x="838200" y="6356350"/>
            <a:ext cx="2743200" cy="365125"/>
          </a:xfrm>
          <a:prstGeom prst="rect">
            <a:avLst/>
          </a:prstGeom>
        </p:spPr>
        <p:txBody>
          <a:bodyPr/>
          <a:lstStyle/>
          <a:p>
            <a:fld id="{98EBD7AD-D8B9-4073-84A5-C4058833D206}" type="datetimeFigureOut">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F021B46F-E2EE-4768-AA48-4D62EDEECB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4E77F0-3768-4B5E-98FA-817F297BEAF1}"/>
              </a:ext>
            </a:extLst>
          </p:cNvPr>
          <p:cNvSpPr>
            <a:spLocks noGrp="1"/>
          </p:cNvSpPr>
          <p:nvPr>
            <p:ph type="sldNum" sz="quarter" idx="12"/>
          </p:nvPr>
        </p:nvSpPr>
        <p:spPr/>
        <p:txBody>
          <a:bodyPr/>
          <a:lstStyle/>
          <a:p>
            <a:fld id="{71DED33B-240C-4AAD-829F-E06DBEEE0C4F}" type="slidenum">
              <a:rPr kumimoji="1" lang="ja-JP" altLang="en-US" smtClean="0"/>
              <a:t>‹#›</a:t>
            </a:fld>
            <a:endParaRPr kumimoji="1" lang="ja-JP" altLang="en-US"/>
          </a:p>
        </p:txBody>
      </p:sp>
    </p:spTree>
    <p:extLst>
      <p:ext uri="{BB962C8B-B14F-4D97-AF65-F5344CB8AC3E}">
        <p14:creationId xmlns:p14="http://schemas.microsoft.com/office/powerpoint/2010/main" val="274759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F658FF82-52BB-4487-80B7-4175B4FD0988}"/>
              </a:ext>
            </a:extLst>
          </p:cNvPr>
          <p:cNvSpPr/>
          <p:nvPr userDrawn="1"/>
        </p:nvSpPr>
        <p:spPr>
          <a:xfrm>
            <a:off x="-1" y="0"/>
            <a:ext cx="12191999" cy="724832"/>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a:extLst>
              <a:ext uri="{FF2B5EF4-FFF2-40B4-BE49-F238E27FC236}">
                <a16:creationId xmlns:a16="http://schemas.microsoft.com/office/drawing/2014/main" id="{B5F6731E-E1D1-4244-A063-A6C8814DDEF9}"/>
              </a:ext>
            </a:extLst>
          </p:cNvPr>
          <p:cNvSpPr>
            <a:spLocks noGrp="1"/>
          </p:cNvSpPr>
          <p:nvPr>
            <p:ph type="title"/>
          </p:nvPr>
        </p:nvSpPr>
        <p:spPr>
          <a:xfrm>
            <a:off x="-2" y="1"/>
            <a:ext cx="12192002" cy="72483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7D585601-92EF-4385-A2A7-D735A518CD02}"/>
              </a:ext>
            </a:extLst>
          </p:cNvPr>
          <p:cNvSpPr>
            <a:spLocks noGrp="1"/>
          </p:cNvSpPr>
          <p:nvPr>
            <p:ph type="body" idx="1"/>
          </p:nvPr>
        </p:nvSpPr>
        <p:spPr>
          <a:xfrm>
            <a:off x="304072" y="946600"/>
            <a:ext cx="11583857" cy="52303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a:extLst>
              <a:ext uri="{FF2B5EF4-FFF2-40B4-BE49-F238E27FC236}">
                <a16:creationId xmlns:a16="http://schemas.microsoft.com/office/drawing/2014/main" id="{8022F418-645D-4953-B0D8-AA05FA372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日本語用のフォントを使用)"/>
                <a:ea typeface="ＭＳ ゴシック" panose="020B0609070205080204" pitchFamily="49"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E62001D4-064A-4474-BC8D-831EE9BB5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日本語用のフォントを使用)"/>
                <a:ea typeface="ＭＳ 明朝" panose="02020609040205080304" pitchFamily="17" charset="-128"/>
              </a:defRPr>
            </a:lvl1pPr>
          </a:lstStyle>
          <a:p>
            <a:fld id="{71DED33B-240C-4AAD-829F-E06DBEEE0C4F}" type="slidenum">
              <a:rPr lang="ja-JP" altLang="en-US" smtClean="0"/>
              <a:pPr/>
              <a:t>‹#›</a:t>
            </a:fld>
            <a:endParaRPr lang="ja-JP" altLang="en-US" dirty="0"/>
          </a:p>
        </p:txBody>
      </p:sp>
      <p:pic>
        <p:nvPicPr>
          <p:cNvPr id="8" name="図 7">
            <a:extLst>
              <a:ext uri="{FF2B5EF4-FFF2-40B4-BE49-F238E27FC236}">
                <a16:creationId xmlns:a16="http://schemas.microsoft.com/office/drawing/2014/main" id="{52F26C38-6586-4097-A7F7-FEC536EF568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22394" y="6311900"/>
            <a:ext cx="1149551" cy="433248"/>
          </a:xfrm>
          <a:prstGeom prst="rect">
            <a:avLst/>
          </a:prstGeom>
        </p:spPr>
      </p:pic>
      <p:cxnSp>
        <p:nvCxnSpPr>
          <p:cNvPr id="13" name="直線コネクタ 12">
            <a:extLst>
              <a:ext uri="{FF2B5EF4-FFF2-40B4-BE49-F238E27FC236}">
                <a16:creationId xmlns:a16="http://schemas.microsoft.com/office/drawing/2014/main" id="{8028EB24-CA83-4DE6-ADD9-E658F1CD3531}"/>
              </a:ext>
            </a:extLst>
          </p:cNvPr>
          <p:cNvCxnSpPr>
            <a:cxnSpLocks/>
          </p:cNvCxnSpPr>
          <p:nvPr userDrawn="1"/>
        </p:nvCxnSpPr>
        <p:spPr>
          <a:xfrm>
            <a:off x="1664899" y="6311900"/>
            <a:ext cx="0" cy="43324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図 6" descr="ロゴ&#10;&#10;自動的に生成された説明">
            <a:extLst>
              <a:ext uri="{FF2B5EF4-FFF2-40B4-BE49-F238E27FC236}">
                <a16:creationId xmlns:a16="http://schemas.microsoft.com/office/drawing/2014/main" id="{BDE45D35-5E4A-28AD-8DDB-E93AA6D921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57854" y="6330933"/>
            <a:ext cx="707052" cy="415957"/>
          </a:xfrm>
          <a:prstGeom prst="rect">
            <a:avLst/>
          </a:prstGeom>
        </p:spPr>
      </p:pic>
    </p:spTree>
    <p:extLst>
      <p:ext uri="{BB962C8B-B14F-4D97-AF65-F5344CB8AC3E}">
        <p14:creationId xmlns:p14="http://schemas.microsoft.com/office/powerpoint/2010/main" val="57244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000" kern="1200" baseline="0">
          <a:solidFill>
            <a:schemeClr val="bg1"/>
          </a:solidFill>
          <a:latin typeface="HGPｺﾞｼｯｸE" panose="020B0900000000000000" pitchFamily="50" charset="-128"/>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HG明朝B" panose="02020809000000000000" pitchFamily="17" charset="-128"/>
          <a:ea typeface="HG明朝B" panose="02020809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HG明朝B" panose="02020809000000000000" pitchFamily="17" charset="-128"/>
          <a:ea typeface="HG明朝B" panose="02020809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HG明朝B" panose="02020809000000000000" pitchFamily="17" charset="-128"/>
          <a:ea typeface="HG明朝B" panose="02020809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HG明朝B" panose="02020809000000000000" pitchFamily="17" charset="-128"/>
          <a:ea typeface="HG明朝B" panose="02020809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HG明朝B" panose="02020809000000000000" pitchFamily="17" charset="-128"/>
          <a:ea typeface="HG明朝B" panose="02020809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9BC3516-9AE2-4A4A-A973-64688D2EF417}"/>
              </a:ext>
            </a:extLst>
          </p:cNvPr>
          <p:cNvSpPr>
            <a:spLocks noGrp="1"/>
          </p:cNvSpPr>
          <p:nvPr>
            <p:ph type="ctrTitle"/>
          </p:nvPr>
        </p:nvSpPr>
        <p:spPr>
          <a:xfrm>
            <a:off x="935831" y="1008063"/>
            <a:ext cx="10320338" cy="1449387"/>
          </a:xfrm>
        </p:spPr>
        <p:txBody>
          <a:bodyPr anchor="t" anchorCtr="0">
            <a:normAutofit fontScale="90000"/>
          </a:bodyPr>
          <a:lstStyle/>
          <a:p>
            <a:pPr algn="l"/>
            <a:r>
              <a:rPr kumimoji="1" lang="en-US" altLang="ja-JP" sz="4800" dirty="0">
                <a:solidFill>
                  <a:schemeClr val="tx1"/>
                </a:solidFill>
              </a:rPr>
              <a:t>2024-25</a:t>
            </a:r>
            <a:r>
              <a:rPr lang="ja-JP" altLang="en-US" sz="4800" dirty="0">
                <a:solidFill>
                  <a:schemeClr val="tx1"/>
                </a:solidFill>
              </a:rPr>
              <a:t>年度</a:t>
            </a:r>
            <a:br>
              <a:rPr lang="en-US" altLang="ja-JP" sz="4800" dirty="0">
                <a:solidFill>
                  <a:schemeClr val="tx1"/>
                </a:solidFill>
              </a:rPr>
            </a:br>
            <a:r>
              <a:rPr lang="ja-JP" altLang="en-US" sz="4800" dirty="0">
                <a:solidFill>
                  <a:schemeClr val="tx1"/>
                </a:solidFill>
              </a:rPr>
              <a:t>地区補助金ガイドラインと申請書の書き方</a:t>
            </a:r>
            <a:endParaRPr kumimoji="1" lang="ja-JP" altLang="en-US" sz="4800" dirty="0">
              <a:solidFill>
                <a:schemeClr val="tx1"/>
              </a:solidFill>
            </a:endParaRPr>
          </a:p>
        </p:txBody>
      </p:sp>
      <p:sp>
        <p:nvSpPr>
          <p:cNvPr id="7" name="字幕 6">
            <a:extLst>
              <a:ext uri="{FF2B5EF4-FFF2-40B4-BE49-F238E27FC236}">
                <a16:creationId xmlns:a16="http://schemas.microsoft.com/office/drawing/2014/main" id="{17898E56-AE85-446B-881B-F224ACCED14C}"/>
              </a:ext>
            </a:extLst>
          </p:cNvPr>
          <p:cNvSpPr>
            <a:spLocks noGrp="1"/>
          </p:cNvSpPr>
          <p:nvPr>
            <p:ph type="subTitle" idx="1"/>
          </p:nvPr>
        </p:nvSpPr>
        <p:spPr>
          <a:xfrm>
            <a:off x="2888620" y="5452533"/>
            <a:ext cx="9067460" cy="1286464"/>
          </a:xfrm>
        </p:spPr>
        <p:txBody>
          <a:bodyPr>
            <a:normAutofit lnSpcReduction="10000"/>
          </a:bodyPr>
          <a:lstStyle/>
          <a:p>
            <a:pPr algn="r"/>
            <a:r>
              <a:rPr kumimoji="1" lang="en-US" altLang="ja-JP" dirty="0">
                <a:latin typeface="メイリオ" panose="020B0604030504040204" pitchFamily="50" charset="-128"/>
                <a:ea typeface="メイリオ" panose="020B0604030504040204" pitchFamily="50" charset="-128"/>
              </a:rPr>
              <a:t>2024</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9</a:t>
            </a:r>
            <a:r>
              <a:rPr kumimoji="1"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rPr>
              <a:t>国際ロータリー第</a:t>
            </a:r>
            <a:r>
              <a:rPr lang="en-US" altLang="ja-JP" dirty="0">
                <a:latin typeface="メイリオ" panose="020B0604030504040204" pitchFamily="50" charset="-128"/>
                <a:ea typeface="メイリオ" panose="020B0604030504040204" pitchFamily="50" charset="-128"/>
              </a:rPr>
              <a:t>2820</a:t>
            </a:r>
            <a:r>
              <a:rPr lang="ja-JP" altLang="en-US" dirty="0">
                <a:latin typeface="メイリオ" panose="020B0604030504040204" pitchFamily="50" charset="-128"/>
                <a:ea typeface="メイリオ" panose="020B0604030504040204" pitchFamily="50" charset="-128"/>
              </a:rPr>
              <a:t>地区ロータリー財団委員会</a:t>
            </a:r>
            <a:endParaRPr lang="en-US" altLang="ja-JP" dirty="0">
              <a:latin typeface="メイリオ" panose="020B0604030504040204" pitchFamily="50" charset="-128"/>
              <a:ea typeface="メイリオ" panose="020B0604030504040204" pitchFamily="50" charset="-128"/>
            </a:endParaRPr>
          </a:p>
          <a:p>
            <a:pPr algn="r"/>
            <a:r>
              <a:rPr kumimoji="1" lang="en-US" altLang="ja-JP" dirty="0">
                <a:solidFill>
                  <a:schemeClr val="tx1"/>
                </a:solidFill>
                <a:latin typeface="メイリオ" panose="020B0604030504040204" pitchFamily="50" charset="-128"/>
                <a:ea typeface="メイリオ" panose="020B0604030504040204" pitchFamily="50" charset="-128"/>
              </a:rPr>
              <a:t>2024-25</a:t>
            </a:r>
            <a:r>
              <a:rPr lang="ja-JP" altLang="en-US" dirty="0">
                <a:solidFill>
                  <a:schemeClr val="tx1"/>
                </a:solidFill>
                <a:latin typeface="メイリオ" panose="020B0604030504040204" pitchFamily="50" charset="-128"/>
                <a:ea typeface="メイリオ" panose="020B0604030504040204" pitchFamily="50" charset="-128"/>
              </a:rPr>
              <a:t>年度　</a:t>
            </a:r>
            <a:r>
              <a:rPr kumimoji="1" lang="ja-JP" altLang="en-US" dirty="0">
                <a:latin typeface="メイリオ" panose="020B0604030504040204" pitchFamily="50" charset="-128"/>
                <a:ea typeface="メイリオ" panose="020B0604030504040204" pitchFamily="50" charset="-128"/>
              </a:rPr>
              <a:t>地区補助金委員長　菊池泰正</a:t>
            </a:r>
          </a:p>
        </p:txBody>
      </p:sp>
      <p:pic>
        <p:nvPicPr>
          <p:cNvPr id="3" name="図 2" descr="ロゴ&#10;&#10;自動的に生成された説明">
            <a:extLst>
              <a:ext uri="{FF2B5EF4-FFF2-40B4-BE49-F238E27FC236}">
                <a16:creationId xmlns:a16="http://schemas.microsoft.com/office/drawing/2014/main" id="{0948F549-7F6C-DC5B-1365-9F2A739FF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55" y="2870144"/>
            <a:ext cx="3688089" cy="2169695"/>
          </a:xfrm>
          <a:prstGeom prst="rect">
            <a:avLst/>
          </a:prstGeom>
        </p:spPr>
      </p:pic>
    </p:spTree>
    <p:extLst>
      <p:ext uri="{BB962C8B-B14F-4D97-AF65-F5344CB8AC3E}">
        <p14:creationId xmlns:p14="http://schemas.microsoft.com/office/powerpoint/2010/main" val="319986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２．第</a:t>
            </a:r>
            <a:r>
              <a:rPr kumimoji="1" lang="en-US" altLang="ja-JP" dirty="0"/>
              <a:t>2820</a:t>
            </a:r>
            <a:r>
              <a:rPr kumimoji="1" lang="ja-JP" altLang="en-US" dirty="0"/>
              <a:t>地区　地区補助金ガイドライン </a:t>
            </a:r>
            <a:r>
              <a:rPr kumimoji="1" lang="en-US" altLang="ja-JP" dirty="0"/>
              <a:t>(4/5)</a:t>
            </a:r>
            <a:endParaRPr kumimoji="1" lang="ja-JP" altLang="en-US" dirty="0"/>
          </a:p>
        </p:txBody>
      </p:sp>
      <p:sp>
        <p:nvSpPr>
          <p:cNvPr id="3" name="テキスト ボックス 2"/>
          <p:cNvSpPr txBox="1"/>
          <p:nvPr/>
        </p:nvSpPr>
        <p:spPr>
          <a:xfrm>
            <a:off x="960539" y="3759247"/>
            <a:ext cx="10262681" cy="1569660"/>
          </a:xfrm>
          <a:prstGeom prst="rect">
            <a:avLst/>
          </a:prstGeom>
          <a:noFill/>
        </p:spPr>
        <p:txBody>
          <a:bodyPr wrap="square" rtlCol="0">
            <a:spAutoFit/>
          </a:bodyPr>
          <a:lstStyle/>
          <a:p>
            <a:r>
              <a:rPr lang="ja-JP" altLang="en-US" sz="2400" b="1" dirty="0">
                <a:solidFill>
                  <a:srgbClr val="FF0000"/>
                </a:solidFill>
                <a:latin typeface="游ゴシック" panose="020B0400000000000000" pitchFamily="50" charset="-128"/>
                <a:ea typeface="游ゴシック" panose="020B0400000000000000" pitchFamily="50" charset="-128"/>
              </a:rPr>
              <a:t>全事業の報告書が揃わないと、</a:t>
            </a:r>
            <a:r>
              <a:rPr lang="en-US" altLang="ja-JP" sz="2400" b="1" dirty="0">
                <a:solidFill>
                  <a:srgbClr val="FF0000"/>
                </a:solidFill>
                <a:latin typeface="游ゴシック" panose="020B0400000000000000" pitchFamily="50" charset="-128"/>
                <a:ea typeface="游ゴシック" panose="020B0400000000000000" pitchFamily="50" charset="-128"/>
              </a:rPr>
              <a:t>TRF</a:t>
            </a:r>
            <a:r>
              <a:rPr lang="ja-JP" altLang="en-US" sz="2400" b="1" dirty="0" err="1">
                <a:solidFill>
                  <a:srgbClr val="FF0000"/>
                </a:solidFill>
                <a:latin typeface="游ゴシック" panose="020B0400000000000000" pitchFamily="50" charset="-128"/>
                <a:ea typeface="游ゴシック" panose="020B0400000000000000" pitchFamily="50" charset="-128"/>
              </a:rPr>
              <a:t>への</a:t>
            </a:r>
            <a:r>
              <a:rPr lang="ja-JP" altLang="en-US" sz="2400" b="1" dirty="0">
                <a:solidFill>
                  <a:srgbClr val="FF0000"/>
                </a:solidFill>
                <a:latin typeface="游ゴシック" panose="020B0400000000000000" pitchFamily="50" charset="-128"/>
                <a:ea typeface="游ゴシック" panose="020B0400000000000000" pitchFamily="50" charset="-128"/>
              </a:rPr>
              <a:t>報告ができません。</a:t>
            </a:r>
          </a:p>
          <a:p>
            <a:r>
              <a:rPr lang="ja-JP" altLang="en-US" sz="2400" b="1" dirty="0">
                <a:solidFill>
                  <a:srgbClr val="FF0000"/>
                </a:solidFill>
                <a:latin typeface="游ゴシック" panose="020B0400000000000000" pitchFamily="50" charset="-128"/>
                <a:ea typeface="游ゴシック" panose="020B0400000000000000" pitchFamily="50" charset="-128"/>
              </a:rPr>
              <a:t>報告後に</a:t>
            </a:r>
            <a:r>
              <a:rPr lang="en-US" altLang="ja-JP" sz="2400" b="1" dirty="0">
                <a:solidFill>
                  <a:srgbClr val="FF0000"/>
                </a:solidFill>
                <a:latin typeface="游ゴシック" panose="020B0400000000000000" pitchFamily="50" charset="-128"/>
                <a:ea typeface="游ゴシック" panose="020B0400000000000000" pitchFamily="50" charset="-128"/>
              </a:rPr>
              <a:t>TRF</a:t>
            </a:r>
            <a:r>
              <a:rPr lang="ja-JP" altLang="en-US" sz="2400" b="1" dirty="0">
                <a:solidFill>
                  <a:srgbClr val="FF0000"/>
                </a:solidFill>
                <a:latin typeface="游ゴシック" panose="020B0400000000000000" pitchFamily="50" charset="-128"/>
                <a:ea typeface="游ゴシック" panose="020B0400000000000000" pitchFamily="50" charset="-128"/>
              </a:rPr>
              <a:t>に承認をいただかないと、次年度の補助金申請が出来ません。</a:t>
            </a:r>
            <a:endParaRPr lang="en-US" altLang="ja-JP" sz="2400" b="1" dirty="0">
              <a:solidFill>
                <a:srgbClr val="FF0000"/>
              </a:solidFill>
              <a:latin typeface="游ゴシック" panose="020B0400000000000000" pitchFamily="50" charset="-128"/>
              <a:ea typeface="游ゴシック" panose="020B0400000000000000" pitchFamily="50" charset="-128"/>
            </a:endParaRPr>
          </a:p>
          <a:p>
            <a:r>
              <a:rPr lang="ja-JP" altLang="en-US" sz="2400" b="1" dirty="0">
                <a:solidFill>
                  <a:srgbClr val="FF0000"/>
                </a:solidFill>
                <a:latin typeface="游ゴシック" panose="020B0400000000000000" pitchFamily="50" charset="-128"/>
                <a:ea typeface="游ゴシック" panose="020B0400000000000000" pitchFamily="50" charset="-128"/>
              </a:rPr>
              <a:t>他のクラブに迷惑をかけることになりますので、速やかな報告書の提出をお願いいたします。</a:t>
            </a:r>
            <a:endParaRPr kumimoji="1" lang="ja-JP" altLang="en-US" sz="2400" b="1" dirty="0">
              <a:solidFill>
                <a:srgbClr val="FF000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07F4DD83-6245-EBF5-38A0-B3BA772F085D}"/>
              </a:ext>
            </a:extLst>
          </p:cNvPr>
          <p:cNvSpPr txBox="1"/>
          <p:nvPr/>
        </p:nvSpPr>
        <p:spPr>
          <a:xfrm>
            <a:off x="506626" y="1295508"/>
            <a:ext cx="11170508" cy="1631216"/>
          </a:xfrm>
          <a:prstGeom prst="rect">
            <a:avLst/>
          </a:prstGeom>
          <a:noFill/>
        </p:spPr>
        <p:txBody>
          <a:bodyPr wrap="square">
            <a:spAutoFit/>
          </a:bodyPr>
          <a:lstStyle/>
          <a:p>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16.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事業終了後から原則</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28</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日以内に「個別プロジェクト報告書」のコピーを提出してください</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b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原本はクラブで</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年間（奨学金事業は</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年間）の保存してください。</a:t>
            </a:r>
            <a:b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但し</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月末～</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月に事業を予定している場合は</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日以内に提出をお願いいたします。</a:t>
            </a:r>
            <a:b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報告書提出時は領収証（コピー）を必ず添付してください。</a:t>
            </a:r>
            <a:b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見積書金額との差異が大きい場合、質問をさせて頂くことがあります事をご了承願</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い</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ます。</a:t>
            </a:r>
          </a:p>
        </p:txBody>
      </p:sp>
    </p:spTree>
    <p:extLst>
      <p:ext uri="{BB962C8B-B14F-4D97-AF65-F5344CB8AC3E}">
        <p14:creationId xmlns:p14="http://schemas.microsoft.com/office/powerpoint/2010/main" val="359964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２．第</a:t>
            </a:r>
            <a:r>
              <a:rPr kumimoji="1" lang="en-US" altLang="ja-JP" dirty="0"/>
              <a:t>2820</a:t>
            </a:r>
            <a:r>
              <a:rPr kumimoji="1" lang="ja-JP" altLang="en-US" dirty="0"/>
              <a:t>地区　地区補助金ガイドライン </a:t>
            </a:r>
            <a:r>
              <a:rPr kumimoji="1" lang="en-US" altLang="ja-JP" dirty="0"/>
              <a:t>(</a:t>
            </a:r>
            <a:endParaRPr kumimoji="1" lang="ja-JP" altLang="en-US" dirty="0"/>
          </a:p>
        </p:txBody>
      </p:sp>
      <p:sp>
        <p:nvSpPr>
          <p:cNvPr id="5" name="テキスト ボックス 4"/>
          <p:cNvSpPr txBox="1"/>
          <p:nvPr/>
        </p:nvSpPr>
        <p:spPr>
          <a:xfrm>
            <a:off x="1136092" y="1052464"/>
            <a:ext cx="9919813" cy="2308324"/>
          </a:xfrm>
          <a:prstGeom prst="rect">
            <a:avLst/>
          </a:prstGeom>
          <a:noFill/>
        </p:spPr>
        <p:txBody>
          <a:bodyPr wrap="square" rtlCol="0">
            <a:spAutoFit/>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17</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事業中止が決定した時点で速やかにロータリー財団委員会への報告をお願いいたします</a:t>
            </a: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a:t>
            </a:r>
            <a:b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事業中止であっても報告書の提出は義務付けされています。</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速やかな報告書の提出をお願いいたします。</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事業中止の場合、地区補助金全額の返金をお願いいたします。</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既に資金を使用している場合はロータリー財団委員会にご相談ください。</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但し必ずしも使用を認めるものではない事をご了承願います。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304800"/>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．その他、ロータリー財団の定める地区補助金の「授与と受諾の条件」に従ってください。</a:t>
            </a:r>
          </a:p>
        </p:txBody>
      </p:sp>
      <p:sp>
        <p:nvSpPr>
          <p:cNvPr id="6" name="タイトル 1">
            <a:extLst>
              <a:ext uri="{FF2B5EF4-FFF2-40B4-BE49-F238E27FC236}">
                <a16:creationId xmlns:a16="http://schemas.microsoft.com/office/drawing/2014/main" id="{155A500D-6FC0-7EB8-F994-DF64959C2CCD}"/>
              </a:ext>
            </a:extLst>
          </p:cNvPr>
          <p:cNvSpPr txBox="1">
            <a:spLocks/>
          </p:cNvSpPr>
          <p:nvPr/>
        </p:nvSpPr>
        <p:spPr>
          <a:xfrm>
            <a:off x="-2" y="1"/>
            <a:ext cx="12192002" cy="724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000" kern="1200" baseline="0">
                <a:solidFill>
                  <a:schemeClr val="bg1"/>
                </a:solidFill>
                <a:latin typeface="HGPｺﾞｼｯｸE" panose="020B0900000000000000" pitchFamily="50" charset="-128"/>
                <a:ea typeface="HGPｺﾞｼｯｸE" panose="020B0900000000000000" pitchFamily="50" charset="-128"/>
                <a:cs typeface="+mj-cs"/>
              </a:defRPr>
            </a:lvl1pPr>
          </a:lstStyle>
          <a:p>
            <a:r>
              <a:rPr lang="ja-JP" altLang="en-US" dirty="0"/>
              <a:t>２．第</a:t>
            </a:r>
            <a:r>
              <a:rPr lang="en-US" altLang="ja-JP" dirty="0"/>
              <a:t>2820</a:t>
            </a:r>
            <a:r>
              <a:rPr lang="ja-JP" altLang="en-US" dirty="0"/>
              <a:t>地区　地区補助金ガイドライン </a:t>
            </a:r>
            <a:r>
              <a:rPr lang="en-US" altLang="ja-JP" dirty="0"/>
              <a:t>(5/5)</a:t>
            </a:r>
            <a:endParaRPr lang="ja-JP" altLang="en-US" dirty="0"/>
          </a:p>
        </p:txBody>
      </p:sp>
      <p:pic>
        <p:nvPicPr>
          <p:cNvPr id="7" name="図 6">
            <a:extLst>
              <a:ext uri="{FF2B5EF4-FFF2-40B4-BE49-F238E27FC236}">
                <a16:creationId xmlns:a16="http://schemas.microsoft.com/office/drawing/2014/main" id="{40BEEE41-FCD7-22D1-785E-68DBF1FEDCD1}"/>
              </a:ext>
            </a:extLst>
          </p:cNvPr>
          <p:cNvPicPr>
            <a:picLocks noChangeAspect="1"/>
          </p:cNvPicPr>
          <p:nvPr/>
        </p:nvPicPr>
        <p:blipFill>
          <a:blip r:embed="rId2"/>
          <a:stretch>
            <a:fillRect/>
          </a:stretch>
        </p:blipFill>
        <p:spPr>
          <a:xfrm>
            <a:off x="6096000" y="3432355"/>
            <a:ext cx="4255598" cy="3175819"/>
          </a:xfrm>
          <a:prstGeom prst="rect">
            <a:avLst/>
          </a:prstGeom>
        </p:spPr>
      </p:pic>
      <p:sp>
        <p:nvSpPr>
          <p:cNvPr id="8" name="テキスト ボックス 7">
            <a:extLst>
              <a:ext uri="{FF2B5EF4-FFF2-40B4-BE49-F238E27FC236}">
                <a16:creationId xmlns:a16="http://schemas.microsoft.com/office/drawing/2014/main" id="{9CB2D33C-1230-70F1-890A-4BE9BA3CBD86}"/>
              </a:ext>
            </a:extLst>
          </p:cNvPr>
          <p:cNvSpPr txBox="1"/>
          <p:nvPr/>
        </p:nvSpPr>
        <p:spPr>
          <a:xfrm>
            <a:off x="1612748" y="3497213"/>
            <a:ext cx="3957982" cy="830997"/>
          </a:xfrm>
          <a:prstGeom prst="rect">
            <a:avLst/>
          </a:prstGeom>
          <a:noFill/>
        </p:spPr>
        <p:txBody>
          <a:bodyPr wrap="square" rtlCol="0">
            <a:spAutoFit/>
          </a:bodyPr>
          <a:lstStyle/>
          <a:p>
            <a:r>
              <a:rPr lang="ja-JP" altLang="en-US" sz="1600" dirty="0"/>
              <a:t>「</a:t>
            </a:r>
            <a:r>
              <a:rPr lang="en-US" altLang="ja-JP" sz="1600" dirty="0" err="1"/>
              <a:t>MyRotary</a:t>
            </a:r>
            <a:r>
              <a:rPr lang="en-US" altLang="ja-JP" sz="1600" dirty="0"/>
              <a:t> -&gt; </a:t>
            </a:r>
            <a:r>
              <a:rPr lang="ja-JP" altLang="en-US" sz="1600" dirty="0"/>
              <a:t>ロータリー財団 </a:t>
            </a:r>
            <a:r>
              <a:rPr lang="en-US" altLang="ja-JP" sz="1600" dirty="0"/>
              <a:t>-&gt; </a:t>
            </a:r>
            <a:r>
              <a:rPr lang="ja-JP" altLang="en-US" sz="1600" dirty="0"/>
              <a:t>補助金の申請 </a:t>
            </a:r>
            <a:r>
              <a:rPr lang="en-US" altLang="ja-JP" sz="1600" dirty="0"/>
              <a:t>-&gt; </a:t>
            </a:r>
            <a:r>
              <a:rPr lang="ja-JP" altLang="en-US" sz="1600" dirty="0"/>
              <a:t>地区補助金 </a:t>
            </a:r>
            <a:r>
              <a:rPr lang="en-US" altLang="ja-JP" sz="1600" dirty="0"/>
              <a:t>-&gt; </a:t>
            </a:r>
            <a:r>
              <a:rPr lang="ja-JP" altLang="en-US" sz="1600" dirty="0"/>
              <a:t>リソース＆参考資料」</a:t>
            </a:r>
            <a:endParaRPr kumimoji="1" lang="ja-JP" altLang="en-US" sz="1600" dirty="0"/>
          </a:p>
        </p:txBody>
      </p:sp>
    </p:spTree>
    <p:extLst>
      <p:ext uri="{BB962C8B-B14F-4D97-AF65-F5344CB8AC3E}">
        <p14:creationId xmlns:p14="http://schemas.microsoft.com/office/powerpoint/2010/main" val="326548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EF12F-2BD1-47F0-95C5-373A114A89FE}"/>
              </a:ext>
            </a:extLst>
          </p:cNvPr>
          <p:cNvSpPr>
            <a:spLocks noGrp="1"/>
          </p:cNvSpPr>
          <p:nvPr>
            <p:ph type="title"/>
          </p:nvPr>
        </p:nvSpPr>
        <p:spPr/>
        <p:txBody>
          <a:bodyPr/>
          <a:lstStyle/>
          <a:p>
            <a:r>
              <a:rPr kumimoji="1" lang="ja-JP" altLang="en-US" dirty="0"/>
              <a:t>３．地区補助金の対応方針</a:t>
            </a:r>
          </a:p>
        </p:txBody>
      </p:sp>
      <p:sp>
        <p:nvSpPr>
          <p:cNvPr id="3" name="コンテンツ プレースホルダー 2">
            <a:extLst>
              <a:ext uri="{FF2B5EF4-FFF2-40B4-BE49-F238E27FC236}">
                <a16:creationId xmlns:a16="http://schemas.microsoft.com/office/drawing/2014/main" id="{6E481CAD-C687-4E59-8A2F-68402F3FC449}"/>
              </a:ext>
            </a:extLst>
          </p:cNvPr>
          <p:cNvSpPr>
            <a:spLocks noGrp="1"/>
          </p:cNvSpPr>
          <p:nvPr>
            <p:ph idx="1"/>
          </p:nvPr>
        </p:nvSpPr>
        <p:spPr/>
        <p:txBody>
          <a:bodyPr>
            <a:normAutofit/>
          </a:bodyPr>
          <a:lstStyle/>
          <a:p>
            <a:pPr marL="895350" indent="-895350" algn="ctr">
              <a:spcBef>
                <a:spcPts val="2400"/>
              </a:spcBef>
              <a:buNone/>
            </a:pPr>
            <a:r>
              <a:rPr lang="en-US" altLang="ja-JP"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全クラブの申請を勧奨し、ロータリー財団への</a:t>
            </a:r>
            <a:endParaRPr lang="en-US" altLang="ja-JP" sz="3200" dirty="0">
              <a:latin typeface="メイリオ" panose="020B0604030504040204" pitchFamily="50" charset="-128"/>
              <a:ea typeface="メイリオ" panose="020B0604030504040204" pitchFamily="50" charset="-128"/>
            </a:endParaRPr>
          </a:p>
          <a:p>
            <a:pPr marL="895350" indent="-895350" algn="ctr">
              <a:spcBef>
                <a:spcPts val="2400"/>
              </a:spcBef>
              <a:buNone/>
            </a:pPr>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理解促進と協力を依頼する。</a:t>
            </a:r>
          </a:p>
          <a:p>
            <a:pPr marL="895350" indent="-895350" algn="ctr">
              <a:spcBef>
                <a:spcPts val="2400"/>
              </a:spcBef>
              <a:buNone/>
            </a:pPr>
            <a:r>
              <a:rPr lang="en-US" altLang="ja-JP"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２</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公共イメージアップに資する地元人道的・</a:t>
            </a:r>
            <a:endParaRPr lang="en-US" altLang="ja-JP" sz="3200" dirty="0">
              <a:latin typeface="メイリオ" panose="020B0604030504040204" pitchFamily="50" charset="-128"/>
              <a:ea typeface="メイリオ" panose="020B0604030504040204" pitchFamily="50" charset="-128"/>
            </a:endParaRPr>
          </a:p>
          <a:p>
            <a:pPr marL="895350" indent="-895350" algn="ctr">
              <a:spcBef>
                <a:spcPts val="2400"/>
              </a:spcBef>
              <a:buNone/>
            </a:pPr>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奉仕プロジェクト及び海外での人道的・</a:t>
            </a:r>
            <a:endParaRPr lang="en-US" altLang="ja-JP" sz="3200" dirty="0">
              <a:latin typeface="メイリオ" panose="020B0604030504040204" pitchFamily="50" charset="-128"/>
              <a:ea typeface="メイリオ" panose="020B0604030504040204" pitchFamily="50" charset="-128"/>
            </a:endParaRPr>
          </a:p>
          <a:p>
            <a:pPr marL="895350" indent="-895350" algn="ctr">
              <a:spcBef>
                <a:spcPts val="2400"/>
              </a:spcBef>
              <a:buNone/>
            </a:pPr>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奉仕プロジェクトを支援する。</a:t>
            </a:r>
          </a:p>
          <a:p>
            <a:pPr marL="895350" indent="-895350" algn="ctr">
              <a:spcBef>
                <a:spcPts val="2400"/>
              </a:spcBef>
              <a:buNone/>
            </a:pPr>
            <a:r>
              <a:rPr lang="en-US" altLang="ja-JP"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３</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2024-25</a:t>
            </a:r>
            <a:r>
              <a:rPr lang="ja-JP" altLang="ja-JP" sz="3200" dirty="0">
                <a:latin typeface="メイリオ" panose="020B0604030504040204" pitchFamily="50" charset="-128"/>
                <a:ea typeface="メイリオ" panose="020B0604030504040204" pitchFamily="50" charset="-128"/>
              </a:rPr>
              <a:t>年度の地区補助金ガイドラインを遵守する。</a:t>
            </a:r>
          </a:p>
        </p:txBody>
      </p:sp>
    </p:spTree>
    <p:extLst>
      <p:ext uri="{BB962C8B-B14F-4D97-AF65-F5344CB8AC3E}">
        <p14:creationId xmlns:p14="http://schemas.microsoft.com/office/powerpoint/2010/main" val="35639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４．申請書の記入方法について（</a:t>
            </a:r>
            <a:r>
              <a:rPr lang="en-US" altLang="ja-JP" dirty="0"/>
              <a:t>1</a:t>
            </a:r>
            <a:r>
              <a:rPr kumimoji="1" lang="en-US" altLang="ja-JP" dirty="0"/>
              <a:t>/4</a:t>
            </a:r>
            <a:r>
              <a:rPr kumimoji="1" lang="ja-JP" altLang="en-US" dirty="0"/>
              <a:t>）</a:t>
            </a:r>
          </a:p>
        </p:txBody>
      </p:sp>
      <p:sp>
        <p:nvSpPr>
          <p:cNvPr id="5" name="テキスト ボックス 4"/>
          <p:cNvSpPr txBox="1"/>
          <p:nvPr/>
        </p:nvSpPr>
        <p:spPr>
          <a:xfrm>
            <a:off x="177282" y="3509629"/>
            <a:ext cx="167951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ja-JP" altLang="en-US" sz="2800" dirty="0">
                <a:latin typeface="HGS明朝B" panose="02020800000000000000" pitchFamily="18" charset="-128"/>
                <a:ea typeface="HGS明朝B" panose="02020800000000000000" pitchFamily="18" charset="-128"/>
              </a:rPr>
              <a:t>仮申請書様式</a:t>
            </a:r>
            <a:endParaRPr kumimoji="1" lang="ja-JP" altLang="en-US" sz="2800" dirty="0">
              <a:latin typeface="HGS明朝B" panose="02020800000000000000" pitchFamily="18" charset="-128"/>
              <a:ea typeface="HGS明朝B" panose="02020800000000000000" pitchFamily="18" charset="-128"/>
            </a:endParaRPr>
          </a:p>
        </p:txBody>
      </p:sp>
      <p:pic>
        <p:nvPicPr>
          <p:cNvPr id="8" name="図 7" descr="グラフィカル ユーザー インターフェイス, アプリケーション, テーブル&#10;&#10;自動的に生成された説明">
            <a:extLst>
              <a:ext uri="{FF2B5EF4-FFF2-40B4-BE49-F238E27FC236}">
                <a16:creationId xmlns:a16="http://schemas.microsoft.com/office/drawing/2014/main" id="{AFC11C85-A41F-E254-9382-466F9F7CB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4" y="724833"/>
            <a:ext cx="8721361" cy="6080949"/>
          </a:xfrm>
          <a:prstGeom prst="rect">
            <a:avLst/>
          </a:prstGeom>
        </p:spPr>
      </p:pic>
    </p:spTree>
    <p:extLst>
      <p:ext uri="{BB962C8B-B14F-4D97-AF65-F5344CB8AC3E}">
        <p14:creationId xmlns:p14="http://schemas.microsoft.com/office/powerpoint/2010/main" val="19346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４．申請書の記入方法について（</a:t>
            </a:r>
            <a:r>
              <a:rPr kumimoji="1" lang="en-US" altLang="ja-JP" dirty="0"/>
              <a:t>2/4</a:t>
            </a:r>
            <a:r>
              <a:rPr kumimoji="1" lang="ja-JP" altLang="en-US" dirty="0"/>
              <a:t>）</a:t>
            </a:r>
          </a:p>
        </p:txBody>
      </p:sp>
      <p:sp>
        <p:nvSpPr>
          <p:cNvPr id="6" name="テキスト ボックス 5"/>
          <p:cNvSpPr txBox="1"/>
          <p:nvPr/>
        </p:nvSpPr>
        <p:spPr>
          <a:xfrm>
            <a:off x="121298" y="3509629"/>
            <a:ext cx="1620957" cy="95410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ja-JP" altLang="en-US" sz="2800" dirty="0">
                <a:latin typeface="HGS明朝B" panose="02020800000000000000" pitchFamily="18" charset="-128"/>
                <a:ea typeface="HGS明朝B" panose="02020800000000000000" pitchFamily="18" charset="-128"/>
              </a:rPr>
              <a:t>仮申請書</a:t>
            </a:r>
            <a:endParaRPr lang="en-US" altLang="ja-JP" sz="2800" dirty="0">
              <a:latin typeface="HGS明朝B" panose="02020800000000000000" pitchFamily="18" charset="-128"/>
              <a:ea typeface="HGS明朝B" panose="02020800000000000000" pitchFamily="18" charset="-128"/>
            </a:endParaRPr>
          </a:p>
          <a:p>
            <a:pPr algn="ctr"/>
            <a:r>
              <a:rPr lang="ja-JP" altLang="en-US" sz="2800" dirty="0">
                <a:latin typeface="HGS明朝B" panose="02020800000000000000" pitchFamily="18" charset="-128"/>
                <a:ea typeface="HGS明朝B" panose="02020800000000000000" pitchFamily="18" charset="-128"/>
              </a:rPr>
              <a:t>記入例</a:t>
            </a:r>
            <a:endParaRPr kumimoji="1" lang="ja-JP" altLang="en-US" sz="2800" dirty="0">
              <a:latin typeface="HGS明朝B" panose="02020800000000000000" pitchFamily="18" charset="-128"/>
              <a:ea typeface="HGS明朝B" panose="02020800000000000000" pitchFamily="18" charset="-128"/>
            </a:endParaRPr>
          </a:p>
        </p:txBody>
      </p:sp>
      <p:pic>
        <p:nvPicPr>
          <p:cNvPr id="5" name="図 4" descr="テーブル が含まれている画像&#10;&#10;自動的に生成された説明">
            <a:extLst>
              <a:ext uri="{FF2B5EF4-FFF2-40B4-BE49-F238E27FC236}">
                <a16:creationId xmlns:a16="http://schemas.microsoft.com/office/drawing/2014/main" id="{F6E8F689-4192-D1CF-90B6-6CFA01482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003" y="724833"/>
            <a:ext cx="9077575" cy="6091531"/>
          </a:xfrm>
          <a:prstGeom prst="rect">
            <a:avLst/>
          </a:prstGeom>
        </p:spPr>
      </p:pic>
    </p:spTree>
    <p:extLst>
      <p:ext uri="{BB962C8B-B14F-4D97-AF65-F5344CB8AC3E}">
        <p14:creationId xmlns:p14="http://schemas.microsoft.com/office/powerpoint/2010/main" val="297302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４．申請書の記入方法について（</a:t>
            </a:r>
            <a:r>
              <a:rPr kumimoji="1" lang="en-US" altLang="ja-JP" dirty="0"/>
              <a:t>3/4</a:t>
            </a:r>
            <a:r>
              <a:rPr kumimoji="1" lang="ja-JP" altLang="en-US" dirty="0"/>
              <a:t>）</a:t>
            </a:r>
          </a:p>
        </p:txBody>
      </p:sp>
      <p:pic>
        <p:nvPicPr>
          <p:cNvPr id="4" name="図 3"/>
          <p:cNvPicPr>
            <a:picLocks noChangeAspect="1"/>
          </p:cNvPicPr>
          <p:nvPr/>
        </p:nvPicPr>
        <p:blipFill>
          <a:blip r:embed="rId3"/>
          <a:stretch>
            <a:fillRect/>
          </a:stretch>
        </p:blipFill>
        <p:spPr>
          <a:xfrm>
            <a:off x="6864290" y="890292"/>
            <a:ext cx="4753569" cy="51279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図 2"/>
          <p:cNvPicPr>
            <a:picLocks noChangeAspect="1"/>
          </p:cNvPicPr>
          <p:nvPr/>
        </p:nvPicPr>
        <p:blipFill>
          <a:blip r:embed="rId4"/>
          <a:stretch>
            <a:fillRect/>
          </a:stretch>
        </p:blipFill>
        <p:spPr>
          <a:xfrm>
            <a:off x="427134" y="890293"/>
            <a:ext cx="4654683" cy="51279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右矢印 4"/>
          <p:cNvSpPr/>
          <p:nvPr/>
        </p:nvSpPr>
        <p:spPr>
          <a:xfrm>
            <a:off x="4997842" y="3004457"/>
            <a:ext cx="1959755" cy="15488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latin typeface="HGS明朝B" panose="02020800000000000000" pitchFamily="18" charset="-128"/>
                <a:ea typeface="HGS明朝B" panose="02020800000000000000" pitchFamily="18" charset="-128"/>
              </a:rPr>
              <a:t>見積摘要書記入例</a:t>
            </a:r>
          </a:p>
        </p:txBody>
      </p:sp>
    </p:spTree>
    <p:extLst>
      <p:ext uri="{BB962C8B-B14F-4D97-AF65-F5344CB8AC3E}">
        <p14:creationId xmlns:p14="http://schemas.microsoft.com/office/powerpoint/2010/main" val="156201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４．申請書の記入方法について（</a:t>
            </a:r>
            <a:r>
              <a:rPr kumimoji="1" lang="en-US" altLang="ja-JP" dirty="0"/>
              <a:t>4/4</a:t>
            </a:r>
            <a:r>
              <a:rPr kumimoji="1" lang="ja-JP" altLang="en-US" dirty="0"/>
              <a:t>）</a:t>
            </a:r>
          </a:p>
        </p:txBody>
      </p:sp>
      <p:pic>
        <p:nvPicPr>
          <p:cNvPr id="3" name="図 2"/>
          <p:cNvPicPr>
            <a:picLocks noChangeAspect="1"/>
          </p:cNvPicPr>
          <p:nvPr/>
        </p:nvPicPr>
        <p:blipFill>
          <a:blip r:embed="rId3"/>
          <a:stretch>
            <a:fillRect/>
          </a:stretch>
        </p:blipFill>
        <p:spPr>
          <a:xfrm>
            <a:off x="203277" y="1143933"/>
            <a:ext cx="4603378" cy="44948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図 4"/>
          <p:cNvPicPr>
            <a:picLocks noChangeAspect="1"/>
          </p:cNvPicPr>
          <p:nvPr/>
        </p:nvPicPr>
        <p:blipFill>
          <a:blip r:embed="rId4"/>
          <a:stretch>
            <a:fillRect/>
          </a:stretch>
        </p:blipFill>
        <p:spPr>
          <a:xfrm>
            <a:off x="8482215" y="1130113"/>
            <a:ext cx="3473096" cy="51520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図 5"/>
          <p:cNvPicPr>
            <a:picLocks noChangeAspect="1"/>
          </p:cNvPicPr>
          <p:nvPr/>
        </p:nvPicPr>
        <p:blipFill>
          <a:blip r:embed="rId5"/>
          <a:stretch>
            <a:fillRect/>
          </a:stretch>
        </p:blipFill>
        <p:spPr>
          <a:xfrm>
            <a:off x="4490122" y="1360562"/>
            <a:ext cx="3863742" cy="2449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p:cNvPicPr>
            <a:picLocks noChangeAspect="1"/>
          </p:cNvPicPr>
          <p:nvPr/>
        </p:nvPicPr>
        <p:blipFill>
          <a:blip r:embed="rId6"/>
          <a:stretch>
            <a:fillRect/>
          </a:stretch>
        </p:blipFill>
        <p:spPr>
          <a:xfrm>
            <a:off x="5730542" y="4027095"/>
            <a:ext cx="4008395" cy="25236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テキスト ボックス 7"/>
          <p:cNvSpPr txBox="1"/>
          <p:nvPr/>
        </p:nvSpPr>
        <p:spPr>
          <a:xfrm>
            <a:off x="3961223" y="5638800"/>
            <a:ext cx="2971211"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ja-JP" altLang="en-US" sz="2800" dirty="0">
                <a:latin typeface="HGS明朝B" panose="02020800000000000000" pitchFamily="18" charset="-128"/>
                <a:ea typeface="HGS明朝B" panose="02020800000000000000" pitchFamily="18" charset="-128"/>
              </a:rPr>
              <a:t>添付見積書例</a:t>
            </a:r>
          </a:p>
        </p:txBody>
      </p:sp>
    </p:spTree>
    <p:extLst>
      <p:ext uri="{BB962C8B-B14F-4D97-AF65-F5344CB8AC3E}">
        <p14:creationId xmlns:p14="http://schemas.microsoft.com/office/powerpoint/2010/main" val="97833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F9D77-B446-4A09-B651-DC88B662C0BC}"/>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５．地区補助金申請期限</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D6437141-5D58-40DE-A7BC-299C7AE072E8}"/>
              </a:ext>
            </a:extLst>
          </p:cNvPr>
          <p:cNvSpPr>
            <a:spLocks noGrp="1"/>
          </p:cNvSpPr>
          <p:nvPr>
            <p:ph idx="1"/>
          </p:nvPr>
        </p:nvSpPr>
        <p:spPr>
          <a:xfrm>
            <a:off x="148281" y="1193735"/>
            <a:ext cx="10824519" cy="5259647"/>
          </a:xfrm>
        </p:spPr>
        <p:txBody>
          <a:bodyPr>
            <a:noAutofit/>
          </a:bodyPr>
          <a:lstStyle/>
          <a:p>
            <a:pPr marL="895350" indent="-895350" algn="ctr">
              <a:spcBef>
                <a:spcPts val="2400"/>
              </a:spcBef>
              <a:buNone/>
            </a:pPr>
            <a:r>
              <a:rPr lang="ja-JP" altLang="en-US"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申請</a:t>
            </a:r>
            <a:r>
              <a:rPr lang="ja-JP" altLang="en-US" sz="3200" dirty="0">
                <a:latin typeface="メイリオ" panose="020B0604030504040204" pitchFamily="50" charset="-128"/>
                <a:ea typeface="メイリオ" panose="020B0604030504040204" pitchFamily="50" charset="-128"/>
              </a:rPr>
              <a:t>期限＞</a:t>
            </a:r>
            <a:endParaRPr lang="en-US" altLang="ja-JP" sz="3200" dirty="0">
              <a:latin typeface="メイリオ" panose="020B0604030504040204" pitchFamily="50" charset="-128"/>
              <a:ea typeface="メイリオ" panose="020B0604030504040204" pitchFamily="50" charset="-128"/>
            </a:endParaRPr>
          </a:p>
          <a:p>
            <a:pPr marL="1619250" indent="-809625" algn="ctr">
              <a:spcBef>
                <a:spcPts val="2400"/>
              </a:spcBef>
              <a:buNone/>
            </a:pPr>
            <a:r>
              <a:rPr lang="ja-JP" altLang="en-US"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申請</a:t>
            </a:r>
            <a:r>
              <a:rPr lang="ja-JP" altLang="en-US" sz="3200" dirty="0">
                <a:latin typeface="メイリオ" panose="020B0604030504040204" pitchFamily="50" charset="-128"/>
                <a:ea typeface="メイリオ" panose="020B0604030504040204" pitchFamily="50" charset="-128"/>
              </a:rPr>
              <a:t>開始：</a:t>
            </a:r>
            <a:r>
              <a:rPr lang="en-US" altLang="ja-JP" sz="3200" dirty="0">
                <a:latin typeface="メイリオ" panose="020B0604030504040204" pitchFamily="50" charset="-128"/>
                <a:ea typeface="メイリオ" panose="020B0604030504040204" pitchFamily="50" charset="-128"/>
              </a:rPr>
              <a:t>2024</a:t>
            </a:r>
            <a:r>
              <a:rPr lang="ja-JP" altLang="ja-JP" sz="3200" dirty="0">
                <a:latin typeface="メイリオ" panose="020B0604030504040204" pitchFamily="50" charset="-128"/>
                <a:ea typeface="メイリオ" panose="020B0604030504040204" pitchFamily="50" charset="-128"/>
              </a:rPr>
              <a:t>年</a:t>
            </a:r>
            <a:r>
              <a:rPr lang="ja-JP" altLang="en-US" sz="3200" dirty="0">
                <a:latin typeface="メイリオ" panose="020B0604030504040204" pitchFamily="50" charset="-128"/>
                <a:ea typeface="メイリオ" panose="020B0604030504040204" pitchFamily="50" charset="-128"/>
              </a:rPr>
              <a:t>３</a:t>
            </a:r>
            <a:r>
              <a:rPr lang="ja-JP" altLang="ja-JP" sz="3200" dirty="0">
                <a:latin typeface="メイリオ" panose="020B0604030504040204" pitchFamily="50" charset="-128"/>
                <a:ea typeface="メイリオ" panose="020B0604030504040204" pitchFamily="50" charset="-128"/>
              </a:rPr>
              <a:t>月</a:t>
            </a:r>
            <a:r>
              <a:rPr lang="en-US" altLang="ja-JP" sz="3200" dirty="0">
                <a:latin typeface="メイリオ" panose="020B0604030504040204" pitchFamily="50" charset="-128"/>
                <a:ea typeface="メイリオ" panose="020B0604030504040204" pitchFamily="50" charset="-128"/>
              </a:rPr>
              <a:t>10</a:t>
            </a:r>
            <a:r>
              <a:rPr lang="ja-JP" altLang="ja-JP" sz="3200" dirty="0">
                <a:latin typeface="メイリオ" panose="020B0604030504040204" pitchFamily="50" charset="-128"/>
                <a:ea typeface="メイリオ" panose="020B0604030504040204" pitchFamily="50" charset="-128"/>
              </a:rPr>
              <a:t>日</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月</a:t>
            </a:r>
            <a:r>
              <a:rPr lang="en-US" altLang="ja-JP" sz="3200" dirty="0">
                <a:latin typeface="メイリオ" panose="020B0604030504040204" pitchFamily="50" charset="-128"/>
                <a:ea typeface="メイリオ" panose="020B0604030504040204" pitchFamily="50" charset="-128"/>
              </a:rPr>
              <a:t>)</a:t>
            </a:r>
          </a:p>
          <a:p>
            <a:pPr marL="1619250" indent="-809625" algn="ctr">
              <a:buNone/>
            </a:pPr>
            <a:r>
              <a:rPr lang="ja-JP" altLang="en-US" sz="3200" dirty="0">
                <a:latin typeface="メイリオ" panose="020B0604030504040204" pitchFamily="50" charset="-128"/>
                <a:ea typeface="メイリオ" panose="020B0604030504040204" pitchFamily="50" charset="-128"/>
              </a:rPr>
              <a:t>・申請期限：</a:t>
            </a:r>
            <a:r>
              <a:rPr lang="en-US" altLang="ja-JP" sz="3200" dirty="0">
                <a:solidFill>
                  <a:srgbClr val="FF0000"/>
                </a:solidFill>
                <a:latin typeface="メイリオ" panose="020B0604030504040204" pitchFamily="50" charset="-128"/>
                <a:ea typeface="メイリオ" panose="020B0604030504040204" pitchFamily="50" charset="-128"/>
              </a:rPr>
              <a:t>2024</a:t>
            </a:r>
            <a:r>
              <a:rPr lang="ja-JP" altLang="en-US" sz="3200" dirty="0">
                <a:solidFill>
                  <a:srgbClr val="FF0000"/>
                </a:solidFill>
                <a:latin typeface="メイリオ" panose="020B0604030504040204" pitchFamily="50" charset="-128"/>
                <a:ea typeface="メイリオ" panose="020B0604030504040204" pitchFamily="50" charset="-128"/>
              </a:rPr>
              <a:t>年４月</a:t>
            </a:r>
            <a:r>
              <a:rPr lang="en-US" altLang="ja-JP" sz="3200" dirty="0">
                <a:solidFill>
                  <a:srgbClr val="FF0000"/>
                </a:solidFill>
                <a:latin typeface="メイリオ" panose="020B0604030504040204" pitchFamily="50" charset="-128"/>
                <a:ea typeface="メイリオ" panose="020B0604030504040204" pitchFamily="50" charset="-128"/>
              </a:rPr>
              <a:t>20</a:t>
            </a:r>
            <a:r>
              <a:rPr lang="ja-JP" altLang="en-US" sz="3200" dirty="0">
                <a:solidFill>
                  <a:srgbClr val="FF0000"/>
                </a:solidFill>
                <a:latin typeface="メイリオ" panose="020B0604030504040204" pitchFamily="50" charset="-128"/>
                <a:ea typeface="メイリオ" panose="020B0604030504040204" pitchFamily="50" charset="-128"/>
              </a:rPr>
              <a:t>日</a:t>
            </a:r>
            <a:r>
              <a:rPr lang="en-US" altLang="ja-JP" sz="3200" dirty="0">
                <a:solidFill>
                  <a:srgbClr val="FF0000"/>
                </a:solidFill>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金</a:t>
            </a:r>
            <a:r>
              <a:rPr lang="en-US" altLang="ja-JP" sz="3200" dirty="0">
                <a:solidFill>
                  <a:srgbClr val="FF0000"/>
                </a:solidFill>
                <a:latin typeface="メイリオ" panose="020B0604030504040204" pitchFamily="50" charset="-128"/>
                <a:ea typeface="メイリオ" panose="020B0604030504040204" pitchFamily="50" charset="-128"/>
              </a:rPr>
              <a:t>)</a:t>
            </a:r>
          </a:p>
          <a:p>
            <a:pPr marL="1619250" indent="-809625" algn="ctr">
              <a:buNone/>
            </a:pPr>
            <a:r>
              <a:rPr lang="ja-JP" altLang="en-US" sz="3200" dirty="0">
                <a:solidFill>
                  <a:srgbClr val="FF0000"/>
                </a:solidFill>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郵送の場合は必着</a:t>
            </a:r>
            <a:endParaRPr lang="en-US" altLang="ja-JP" sz="3200" dirty="0">
              <a:latin typeface="メイリオ" panose="020B0604030504040204" pitchFamily="50" charset="-128"/>
              <a:ea typeface="メイリオ" panose="020B0604030504040204" pitchFamily="50" charset="-128"/>
            </a:endParaRPr>
          </a:p>
          <a:p>
            <a:pPr marL="1619250" indent="-809625" algn="ctr">
              <a:buNone/>
            </a:pPr>
            <a:r>
              <a:rPr lang="ja-JP" altLang="en-US" sz="3200" dirty="0">
                <a:latin typeface="メイリオ" panose="020B0604030504040204" pitchFamily="50" charset="-128"/>
                <a:ea typeface="メイリオ" panose="020B0604030504040204" pitchFamily="50" charset="-128"/>
              </a:rPr>
              <a:t>・仮申請の修正がある場合が有ります。</a:t>
            </a:r>
            <a:endParaRPr lang="en-US" altLang="ja-JP" sz="3200" dirty="0">
              <a:latin typeface="メイリオ" panose="020B0604030504040204" pitchFamily="50" charset="-128"/>
              <a:ea typeface="メイリオ" panose="020B0604030504040204" pitchFamily="50" charset="-128"/>
            </a:endParaRPr>
          </a:p>
          <a:p>
            <a:pPr marL="1619250" indent="-809625" algn="ctr">
              <a:buNone/>
            </a:pPr>
            <a:r>
              <a:rPr lang="ja-JP" altLang="en-US" sz="3200" dirty="0">
                <a:latin typeface="メイリオ" panose="020B0604030504040204" pitchFamily="50" charset="-128"/>
                <a:ea typeface="メイリオ" panose="020B0604030504040204" pitchFamily="50" charset="-128"/>
              </a:rPr>
              <a:t>　なるべくお早目の申請をお願い致します</a:t>
            </a:r>
            <a:endParaRPr lang="en-US" altLang="ja-JP" sz="3200" dirty="0">
              <a:latin typeface="メイリオ" panose="020B0604030504040204" pitchFamily="50" charset="-128"/>
              <a:ea typeface="メイリオ" panose="020B0604030504040204" pitchFamily="50" charset="-128"/>
            </a:endParaRPr>
          </a:p>
          <a:p>
            <a:pPr marL="1619250" indent="-809625" algn="ctr">
              <a:buNone/>
            </a:pPr>
            <a:r>
              <a:rPr lang="ja-JP" altLang="ja-JP" sz="3200" dirty="0">
                <a:latin typeface="メイリオ" panose="020B0604030504040204" pitchFamily="50" charset="-128"/>
                <a:ea typeface="メイリオ" panose="020B0604030504040204" pitchFamily="50" charset="-128"/>
              </a:rPr>
              <a:t>・ロータリー財団地区補助金申請書</a:t>
            </a:r>
            <a:br>
              <a:rPr lang="en-US" altLang="ja-JP" sz="3200" dirty="0">
                <a:latin typeface="メイリオ" panose="020B0604030504040204" pitchFamily="50" charset="-128"/>
                <a:ea typeface="メイリオ" panose="020B0604030504040204" pitchFamily="50" charset="-128"/>
              </a:rPr>
            </a:br>
            <a:r>
              <a:rPr lang="ja-JP" altLang="ja-JP" sz="3200" dirty="0">
                <a:latin typeface="メイリオ" panose="020B0604030504040204" pitchFamily="50" charset="-128"/>
                <a:ea typeface="メイリオ" panose="020B0604030504040204" pitchFamily="50" charset="-128"/>
              </a:rPr>
              <a:t>（原本はクラブ保管</a:t>
            </a:r>
            <a:r>
              <a:rPr lang="ja-JP" altLang="en-US"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コピーをメールに添付）</a:t>
            </a:r>
          </a:p>
        </p:txBody>
      </p:sp>
    </p:spTree>
    <p:extLst>
      <p:ext uri="{BB962C8B-B14F-4D97-AF65-F5344CB8AC3E}">
        <p14:creationId xmlns:p14="http://schemas.microsoft.com/office/powerpoint/2010/main" val="161313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CB0561-A3CF-476D-A52A-6DF9B667D624}"/>
              </a:ext>
            </a:extLst>
          </p:cNvPr>
          <p:cNvSpPr>
            <a:spLocks noGrp="1"/>
          </p:cNvSpPr>
          <p:nvPr>
            <p:ph type="title"/>
          </p:nvPr>
        </p:nvSpPr>
        <p:spPr/>
        <p:txBody>
          <a:bodyPr>
            <a:normAutofit/>
          </a:bodyPr>
          <a:lstStyle/>
          <a:p>
            <a:r>
              <a:rPr lang="ja-JP" altLang="en-US" dirty="0"/>
              <a:t>６．申</a:t>
            </a:r>
            <a:r>
              <a:rPr lang="ja-JP" altLang="en-US"/>
              <a:t>請書の出力及び送付</a:t>
            </a:r>
            <a:r>
              <a:rPr lang="ja-JP" altLang="en-US" dirty="0"/>
              <a:t>について</a:t>
            </a:r>
            <a:endParaRPr kumimoji="1" lang="ja-JP" altLang="en-US" dirty="0"/>
          </a:p>
        </p:txBody>
      </p:sp>
      <p:sp>
        <p:nvSpPr>
          <p:cNvPr id="3" name="コンテンツ プレースホルダー 2">
            <a:extLst>
              <a:ext uri="{FF2B5EF4-FFF2-40B4-BE49-F238E27FC236}">
                <a16:creationId xmlns:a16="http://schemas.microsoft.com/office/drawing/2014/main" id="{E4CE3F90-A7C8-4D8D-82F7-9629FE0CC9E0}"/>
              </a:ext>
            </a:extLst>
          </p:cNvPr>
          <p:cNvSpPr>
            <a:spLocks noGrp="1"/>
          </p:cNvSpPr>
          <p:nvPr>
            <p:ph idx="1"/>
          </p:nvPr>
        </p:nvSpPr>
        <p:spPr>
          <a:xfrm>
            <a:off x="-2" y="1480313"/>
            <a:ext cx="11725275" cy="2844552"/>
          </a:xfrm>
        </p:spPr>
        <p:txBody>
          <a:bodyPr>
            <a:noAutofit/>
          </a:bodyPr>
          <a:lstStyle/>
          <a:p>
            <a:pPr marL="714375" indent="0">
              <a:spcBef>
                <a:spcPts val="2400"/>
              </a:spcBef>
              <a:buNone/>
            </a:pPr>
            <a:r>
              <a:rPr lang="ja-JP" altLang="en-US" sz="2000" dirty="0">
                <a:latin typeface="メイリオ" panose="020B0604030504040204" pitchFamily="50" charset="-128"/>
                <a:ea typeface="メイリオ" panose="020B0604030504040204" pitchFamily="50" charset="-128"/>
              </a:rPr>
              <a:t>＜出力及び</a:t>
            </a:r>
            <a:r>
              <a:rPr lang="ja-JP" altLang="ja-JP" sz="2000" dirty="0">
                <a:latin typeface="メイリオ" panose="020B0604030504040204" pitchFamily="50" charset="-128"/>
                <a:ea typeface="メイリオ" panose="020B0604030504040204" pitchFamily="50" charset="-128"/>
              </a:rPr>
              <a:t>送付方法</a:t>
            </a:r>
            <a:r>
              <a:rPr lang="ja-JP" altLang="en-US" sz="2000" dirty="0">
                <a:latin typeface="メイリオ" panose="020B0604030504040204" pitchFamily="50" charset="-128"/>
                <a:ea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endParaRPr>
          </a:p>
          <a:p>
            <a:pPr marL="0" indent="0" algn="just">
              <a:buNone/>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本申請書</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A3</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用紙</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枚もしくは</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A4</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用紙</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枚</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で出力いただき、</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PDF</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ファイルに変換をお願い致します。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本申請書の</a:t>
            </a:r>
            <a:r>
              <a:rPr lang="ja-JP" altLang="ja-JP" sz="2000" dirty="0">
                <a:latin typeface="メイリオ" panose="020B0604030504040204" pitchFamily="50" charset="-128"/>
                <a:ea typeface="メイリオ" panose="020B0604030504040204" pitchFamily="50" charset="-128"/>
              </a:rPr>
              <a:t>原本はクラブで保存し、</a:t>
            </a:r>
            <a:r>
              <a:rPr lang="en-US" altLang="ja-JP" sz="2000" dirty="0">
                <a:latin typeface="メイリオ" panose="020B0604030504040204" pitchFamily="50" charset="-128"/>
                <a:ea typeface="メイリオ" panose="020B0604030504040204" pitchFamily="50" charset="-128"/>
              </a:rPr>
              <a:t>PDF</a:t>
            </a:r>
            <a:r>
              <a:rPr lang="ja-JP" altLang="ja-JP" sz="2000" dirty="0">
                <a:latin typeface="メイリオ" panose="020B0604030504040204" pitchFamily="50" charset="-128"/>
                <a:ea typeface="メイリオ" panose="020B0604030504040204" pitchFamily="50" charset="-128"/>
              </a:rPr>
              <a:t>ファイル</a:t>
            </a:r>
            <a:r>
              <a:rPr lang="ja-JP" altLang="en-US" sz="2000" dirty="0">
                <a:latin typeface="メイリオ" panose="020B0604030504040204" pitchFamily="50" charset="-128"/>
                <a:ea typeface="メイリオ" panose="020B0604030504040204" pitchFamily="50" charset="-128"/>
              </a:rPr>
              <a:t>を下記へ送信してください</a:t>
            </a:r>
            <a:r>
              <a:rPr lang="ja-JP" altLang="ja-JP"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marL="0" indent="0" algn="just">
              <a:buNone/>
            </a:pPr>
            <a:r>
              <a:rPr lang="ja-JP" altLang="en-US" sz="2000" dirty="0">
                <a:latin typeface="メイリオ" panose="020B0604030504040204" pitchFamily="50" charset="-128"/>
                <a:ea typeface="メイリオ" panose="020B0604030504040204" pitchFamily="50" charset="-128"/>
              </a:rPr>
              <a:t>　　　本申請書の</a:t>
            </a:r>
            <a:r>
              <a:rPr lang="ja-JP" altLang="ja-JP" sz="2000" dirty="0">
                <a:latin typeface="メイリオ" panose="020B0604030504040204" pitchFamily="50" charset="-128"/>
                <a:ea typeface="メイリオ" panose="020B0604030504040204" pitchFamily="50" charset="-128"/>
              </a:rPr>
              <a:t>コピーでの郵送も</a:t>
            </a:r>
            <a:r>
              <a:rPr lang="ja-JP" altLang="en-US" sz="2000" dirty="0">
                <a:latin typeface="メイリオ" panose="020B0604030504040204" pitchFamily="50" charset="-128"/>
                <a:ea typeface="メイリオ" panose="020B0604030504040204" pitchFamily="50" charset="-128"/>
              </a:rPr>
              <a:t>受付けます</a:t>
            </a:r>
            <a:r>
              <a:rPr lang="ja-JP" altLang="ja-JP"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marL="0" indent="0" algn="just">
              <a:buNone/>
            </a:pPr>
            <a:r>
              <a:rPr lang="ja-JP" altLang="en-US" sz="2000" dirty="0">
                <a:solidFill>
                  <a:srgbClr val="FF0000"/>
                </a:solidFill>
                <a:latin typeface="メイリオ" panose="020B0604030504040204" pitchFamily="50" charset="-128"/>
                <a:ea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rPr>
              <a:t>FAX</a:t>
            </a:r>
            <a:r>
              <a:rPr lang="ja-JP" altLang="en-US" sz="2000" dirty="0">
                <a:solidFill>
                  <a:srgbClr val="FF0000"/>
                </a:solidFill>
                <a:latin typeface="メイリオ" panose="020B0604030504040204" pitchFamily="50" charset="-128"/>
                <a:ea typeface="メイリオ" panose="020B0604030504040204" pitchFamily="50" charset="-128"/>
              </a:rPr>
              <a:t>での送信は文字潰れて読み取れない場合がありますので</a:t>
            </a:r>
            <a:endParaRPr lang="en-US" altLang="ja-JP" sz="2000" dirty="0">
              <a:latin typeface="メイリオ" panose="020B0604030504040204" pitchFamily="50" charset="-128"/>
              <a:ea typeface="メイリオ" panose="020B0604030504040204" pitchFamily="50" charset="-128"/>
            </a:endParaRPr>
          </a:p>
          <a:p>
            <a:pPr marL="714375" indent="0">
              <a:spcBef>
                <a:spcPts val="2400"/>
              </a:spcBef>
              <a:buNone/>
            </a:pPr>
            <a:endParaRPr lang="en-US" altLang="ja-JP" sz="2000" dirty="0"/>
          </a:p>
        </p:txBody>
      </p:sp>
      <p:sp>
        <p:nvSpPr>
          <p:cNvPr id="4" name="テキスト ボックス 3"/>
          <p:cNvSpPr txBox="1"/>
          <p:nvPr/>
        </p:nvSpPr>
        <p:spPr>
          <a:xfrm>
            <a:off x="1136342" y="4172505"/>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3754955" y="5263979"/>
            <a:ext cx="782332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400" b="1" dirty="0">
                <a:latin typeface="メイリオ" panose="020B0604030504040204" pitchFamily="50" charset="-128"/>
                <a:ea typeface="メイリオ" panose="020B0604030504040204" pitchFamily="50" charset="-128"/>
              </a:rPr>
              <a:t>大髙司郎ガバナーエレクト事務所</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317-0062</a:t>
            </a:r>
            <a:r>
              <a:rPr lang="ja-JP" altLang="en-US" sz="2400" dirty="0">
                <a:latin typeface="メイリオ" panose="020B0604030504040204" pitchFamily="50" charset="-128"/>
                <a:ea typeface="メイリオ" panose="020B0604030504040204" pitchFamily="50" charset="-128"/>
              </a:rPr>
              <a:t>　茨城県日立市平和町</a:t>
            </a:r>
            <a:r>
              <a:rPr lang="en-US" altLang="ja-JP" sz="2400" dirty="0">
                <a:latin typeface="メイリオ" panose="020B0604030504040204" pitchFamily="50" charset="-128"/>
                <a:ea typeface="メイリオ" panose="020B0604030504040204" pitchFamily="50" charset="-128"/>
              </a:rPr>
              <a:t>1-1-14</a:t>
            </a:r>
            <a:r>
              <a:rPr lang="ja-JP" altLang="en-US" sz="2400" dirty="0">
                <a:latin typeface="メイリオ" panose="020B0604030504040204" pitchFamily="50" charset="-128"/>
                <a:ea typeface="メイリオ" panose="020B0604030504040204" pitchFamily="50" charset="-128"/>
              </a:rPr>
              <a:t>小野ビル</a:t>
            </a:r>
            <a:r>
              <a:rPr lang="en-US" altLang="ja-JP" sz="2400" dirty="0">
                <a:latin typeface="メイリオ" panose="020B0604030504040204" pitchFamily="50" charset="-128"/>
                <a:ea typeface="メイリオ" panose="020B0604030504040204" pitchFamily="50" charset="-128"/>
              </a:rPr>
              <a:t>2F</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メール： </a:t>
            </a:r>
            <a:r>
              <a:rPr lang="en-US" altLang="ja-JP" sz="2400" dirty="0">
                <a:latin typeface="メイリオ" panose="020B0604030504040204" pitchFamily="50" charset="-128"/>
                <a:ea typeface="メイリオ" panose="020B0604030504040204" pitchFamily="50" charset="-128"/>
              </a:rPr>
              <a:t>24-25@rid2820.jp </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675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AE680-F2A2-4FF0-A48E-736B4C006C0B}"/>
              </a:ext>
            </a:extLst>
          </p:cNvPr>
          <p:cNvSpPr>
            <a:spLocks noGrp="1"/>
          </p:cNvSpPr>
          <p:nvPr>
            <p:ph type="title"/>
          </p:nvPr>
        </p:nvSpPr>
        <p:spPr/>
        <p:txBody>
          <a:bodyPr/>
          <a:lstStyle/>
          <a:p>
            <a:r>
              <a:rPr kumimoji="1" lang="ja-JP" altLang="en-US" dirty="0"/>
              <a:t>地区補助金申請用紙ダウンロード</a:t>
            </a:r>
          </a:p>
        </p:txBody>
      </p:sp>
      <p:pic>
        <p:nvPicPr>
          <p:cNvPr id="6" name="図 5" descr="グラフィカル ユーザー インターフェイス, Web サイト&#10;&#10;自動的に生成された説明">
            <a:extLst>
              <a:ext uri="{FF2B5EF4-FFF2-40B4-BE49-F238E27FC236}">
                <a16:creationId xmlns:a16="http://schemas.microsoft.com/office/drawing/2014/main" id="{C13986DC-FC2C-2E6B-2814-A22C055CB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924" y="1167626"/>
            <a:ext cx="8389247" cy="4845464"/>
          </a:xfrm>
          <a:prstGeom prst="rect">
            <a:avLst/>
          </a:prstGeom>
        </p:spPr>
      </p:pic>
      <p:grpSp>
        <p:nvGrpSpPr>
          <p:cNvPr id="5" name="グループ化 4"/>
          <p:cNvGrpSpPr/>
          <p:nvPr/>
        </p:nvGrpSpPr>
        <p:grpSpPr>
          <a:xfrm>
            <a:off x="8490857" y="1243826"/>
            <a:ext cx="1709057" cy="362333"/>
            <a:chOff x="1538218" y="5095876"/>
            <a:chExt cx="2012851" cy="609184"/>
          </a:xfrm>
        </p:grpSpPr>
        <p:sp>
          <p:nvSpPr>
            <p:cNvPr id="7" name="四角形: 角を丸くする 6">
              <a:extLst>
                <a:ext uri="{FF2B5EF4-FFF2-40B4-BE49-F238E27FC236}">
                  <a16:creationId xmlns:a16="http://schemas.microsoft.com/office/drawing/2014/main" id="{A080FD14-4055-4228-B64D-C1F56E37D2CD}"/>
                </a:ext>
              </a:extLst>
            </p:cNvPr>
            <p:cNvSpPr/>
            <p:nvPr/>
          </p:nvSpPr>
          <p:spPr>
            <a:xfrm>
              <a:off x="2157275" y="5095876"/>
              <a:ext cx="1393794" cy="6091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ストライプ 7">
              <a:extLst>
                <a:ext uri="{FF2B5EF4-FFF2-40B4-BE49-F238E27FC236}">
                  <a16:creationId xmlns:a16="http://schemas.microsoft.com/office/drawing/2014/main" id="{E77285B0-C87B-4736-A5BF-F6D28B6F388E}"/>
                </a:ext>
              </a:extLst>
            </p:cNvPr>
            <p:cNvSpPr/>
            <p:nvPr/>
          </p:nvSpPr>
          <p:spPr>
            <a:xfrm>
              <a:off x="1538218" y="5095876"/>
              <a:ext cx="564357" cy="5905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132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１．地区補助金活用事業の流れ </a:t>
            </a:r>
            <a:r>
              <a:rPr kumimoji="1" lang="en-US" altLang="ja-JP" dirty="0"/>
              <a:t>(1/5)</a:t>
            </a:r>
            <a:endParaRPr kumimoji="1" lang="ja-JP" altLang="en-US" dirty="0"/>
          </a:p>
        </p:txBody>
      </p:sp>
      <p:sp>
        <p:nvSpPr>
          <p:cNvPr id="6" name="テキスト ボックス 5"/>
          <p:cNvSpPr txBox="1"/>
          <p:nvPr/>
        </p:nvSpPr>
        <p:spPr>
          <a:xfrm>
            <a:off x="2108298" y="1608333"/>
            <a:ext cx="7522028" cy="830997"/>
          </a:xfrm>
          <a:prstGeom prst="rect">
            <a:avLst/>
          </a:prstGeom>
          <a:noFill/>
        </p:spPr>
        <p:txBody>
          <a:bodyPr wrap="square" rtlCol="0">
            <a:spAutoFit/>
          </a:bodyPr>
          <a:lstStyle/>
          <a:p>
            <a:r>
              <a:rPr kumimoji="1" lang="ja-JP" altLang="en-US" sz="4800" dirty="0">
                <a:latin typeface="メイリオ" panose="020B0604030504040204" pitchFamily="50" charset="-128"/>
                <a:ea typeface="メイリオ" panose="020B0604030504040204" pitchFamily="50" charset="-128"/>
              </a:rPr>
              <a:t>地区補助金活用事業の流れ</a:t>
            </a:r>
          </a:p>
        </p:txBody>
      </p:sp>
      <p:cxnSp>
        <p:nvCxnSpPr>
          <p:cNvPr id="8" name="直線矢印コネクタ 7"/>
          <p:cNvCxnSpPr/>
          <p:nvPr/>
        </p:nvCxnSpPr>
        <p:spPr>
          <a:xfrm>
            <a:off x="952647" y="4352042"/>
            <a:ext cx="10101943" cy="0"/>
          </a:xfrm>
          <a:prstGeom prst="straightConnector1">
            <a:avLst/>
          </a:prstGeom>
          <a:ln w="1016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図表 2">
            <a:extLst>
              <a:ext uri="{FF2B5EF4-FFF2-40B4-BE49-F238E27FC236}">
                <a16:creationId xmlns:a16="http://schemas.microsoft.com/office/drawing/2014/main" id="{4A71F00E-5E07-56D2-2FA9-D035735460F0}"/>
              </a:ext>
            </a:extLst>
          </p:cNvPr>
          <p:cNvGraphicFramePr/>
          <p:nvPr>
            <p:extLst>
              <p:ext uri="{D42A27DB-BD31-4B8C-83A1-F6EECF244321}">
                <p14:modId xmlns:p14="http://schemas.microsoft.com/office/powerpoint/2010/main" val="2388643505"/>
              </p:ext>
            </p:extLst>
          </p:nvPr>
        </p:nvGraphicFramePr>
        <p:xfrm>
          <a:off x="32656" y="2623820"/>
          <a:ext cx="12126685" cy="1359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96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02B6-5937-75D0-E55E-6A373F181A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473E4F-BBF3-AB66-CD9C-E936F4A2C610}"/>
              </a:ext>
            </a:extLst>
          </p:cNvPr>
          <p:cNvSpPr>
            <a:spLocks noGrp="1"/>
          </p:cNvSpPr>
          <p:nvPr>
            <p:ph type="title"/>
          </p:nvPr>
        </p:nvSpPr>
        <p:spPr/>
        <p:txBody>
          <a:bodyPr/>
          <a:lstStyle/>
          <a:p>
            <a:r>
              <a:rPr kumimoji="1" lang="ja-JP" altLang="en-US" dirty="0"/>
              <a:t>地区補助金申請用紙ダウンロード</a:t>
            </a: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DFEAED99-2002-02C4-F3CA-BCE658FD1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722" y="2430664"/>
            <a:ext cx="7616107" cy="3382511"/>
          </a:xfrm>
          <a:prstGeom prst="rect">
            <a:avLst/>
          </a:prstGeom>
        </p:spPr>
      </p:pic>
      <p:grpSp>
        <p:nvGrpSpPr>
          <p:cNvPr id="5" name="グループ化 4">
            <a:extLst>
              <a:ext uri="{FF2B5EF4-FFF2-40B4-BE49-F238E27FC236}">
                <a16:creationId xmlns:a16="http://schemas.microsoft.com/office/drawing/2014/main" id="{0DC39326-B507-4FCD-63FC-17EC1BB0905C}"/>
              </a:ext>
            </a:extLst>
          </p:cNvPr>
          <p:cNvGrpSpPr/>
          <p:nvPr/>
        </p:nvGrpSpPr>
        <p:grpSpPr>
          <a:xfrm>
            <a:off x="707571" y="4550229"/>
            <a:ext cx="8088086" cy="206828"/>
            <a:chOff x="1538218" y="5095876"/>
            <a:chExt cx="2012851" cy="609184"/>
          </a:xfrm>
        </p:grpSpPr>
        <p:sp>
          <p:nvSpPr>
            <p:cNvPr id="7" name="四角形: 角を丸くする 6">
              <a:extLst>
                <a:ext uri="{FF2B5EF4-FFF2-40B4-BE49-F238E27FC236}">
                  <a16:creationId xmlns:a16="http://schemas.microsoft.com/office/drawing/2014/main" id="{12687806-C8AC-5697-C239-9E511901A274}"/>
                </a:ext>
              </a:extLst>
            </p:cNvPr>
            <p:cNvSpPr/>
            <p:nvPr/>
          </p:nvSpPr>
          <p:spPr>
            <a:xfrm>
              <a:off x="2157275" y="5095876"/>
              <a:ext cx="1393794" cy="6091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ストライプ 7">
              <a:extLst>
                <a:ext uri="{FF2B5EF4-FFF2-40B4-BE49-F238E27FC236}">
                  <a16:creationId xmlns:a16="http://schemas.microsoft.com/office/drawing/2014/main" id="{68BA7EB0-B8C2-949D-4B0F-0E82F7B462D5}"/>
                </a:ext>
              </a:extLst>
            </p:cNvPr>
            <p:cNvSpPr/>
            <p:nvPr/>
          </p:nvSpPr>
          <p:spPr>
            <a:xfrm>
              <a:off x="1538218" y="5095876"/>
              <a:ext cx="564357" cy="5905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D8F78D9D-40B8-CEED-D483-7EB3EC7DF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516" y="1187540"/>
            <a:ext cx="4252966" cy="832961"/>
          </a:xfrm>
          <a:prstGeom prst="rect">
            <a:avLst/>
          </a:prstGeom>
        </p:spPr>
      </p:pic>
      <p:grpSp>
        <p:nvGrpSpPr>
          <p:cNvPr id="11" name="グループ化 10">
            <a:extLst>
              <a:ext uri="{FF2B5EF4-FFF2-40B4-BE49-F238E27FC236}">
                <a16:creationId xmlns:a16="http://schemas.microsoft.com/office/drawing/2014/main" id="{90B5747D-FDB5-C23F-AB97-8ADC3D7B6AE2}"/>
              </a:ext>
            </a:extLst>
          </p:cNvPr>
          <p:cNvGrpSpPr/>
          <p:nvPr/>
        </p:nvGrpSpPr>
        <p:grpSpPr>
          <a:xfrm>
            <a:off x="4887684" y="1374546"/>
            <a:ext cx="1132116" cy="214768"/>
            <a:chOff x="1538218" y="5095876"/>
            <a:chExt cx="2012851" cy="609184"/>
          </a:xfrm>
        </p:grpSpPr>
        <p:sp>
          <p:nvSpPr>
            <p:cNvPr id="12" name="四角形: 角を丸くする 11">
              <a:extLst>
                <a:ext uri="{FF2B5EF4-FFF2-40B4-BE49-F238E27FC236}">
                  <a16:creationId xmlns:a16="http://schemas.microsoft.com/office/drawing/2014/main" id="{38B80E92-8194-94E8-58D0-8EA692C39600}"/>
                </a:ext>
              </a:extLst>
            </p:cNvPr>
            <p:cNvSpPr/>
            <p:nvPr/>
          </p:nvSpPr>
          <p:spPr>
            <a:xfrm>
              <a:off x="2157275" y="5095876"/>
              <a:ext cx="1393794" cy="6091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ストライプ 12">
              <a:extLst>
                <a:ext uri="{FF2B5EF4-FFF2-40B4-BE49-F238E27FC236}">
                  <a16:creationId xmlns:a16="http://schemas.microsoft.com/office/drawing/2014/main" id="{C3834DDB-77DB-AAD4-E566-5E139411EC33}"/>
                </a:ext>
              </a:extLst>
            </p:cNvPr>
            <p:cNvSpPr/>
            <p:nvPr/>
          </p:nvSpPr>
          <p:spPr>
            <a:xfrm>
              <a:off x="1538218" y="5095876"/>
              <a:ext cx="564357" cy="5905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2939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9BC3516-9AE2-4A4A-A973-64688D2EF417}"/>
              </a:ext>
            </a:extLst>
          </p:cNvPr>
          <p:cNvSpPr>
            <a:spLocks noGrp="1"/>
          </p:cNvSpPr>
          <p:nvPr>
            <p:ph type="ctrTitle"/>
          </p:nvPr>
        </p:nvSpPr>
        <p:spPr>
          <a:xfrm>
            <a:off x="935831" y="874713"/>
            <a:ext cx="10320338" cy="1449387"/>
          </a:xfrm>
        </p:spPr>
        <p:txBody>
          <a:bodyPr anchor="t" anchorCtr="0">
            <a:normAutofit/>
          </a:bodyPr>
          <a:lstStyle/>
          <a:p>
            <a:br>
              <a:rPr lang="en-US" altLang="ja-JP" sz="4800" dirty="0">
                <a:solidFill>
                  <a:schemeClr val="tx1"/>
                </a:solidFill>
              </a:rPr>
            </a:br>
            <a:r>
              <a:rPr lang="ja-JP" altLang="en-US" sz="4800" dirty="0">
                <a:solidFill>
                  <a:schemeClr val="tx1"/>
                </a:solidFill>
              </a:rPr>
              <a:t>ご清聴ありがとうございました。</a:t>
            </a:r>
            <a:endParaRPr kumimoji="1" lang="ja-JP" altLang="en-US" sz="4800" dirty="0">
              <a:solidFill>
                <a:schemeClr val="tx1"/>
              </a:solidFill>
            </a:endParaRPr>
          </a:p>
        </p:txBody>
      </p:sp>
      <p:sp>
        <p:nvSpPr>
          <p:cNvPr id="7" name="字幕 6">
            <a:extLst>
              <a:ext uri="{FF2B5EF4-FFF2-40B4-BE49-F238E27FC236}">
                <a16:creationId xmlns:a16="http://schemas.microsoft.com/office/drawing/2014/main" id="{17898E56-AE85-446B-881B-F224ACCED14C}"/>
              </a:ext>
            </a:extLst>
          </p:cNvPr>
          <p:cNvSpPr>
            <a:spLocks noGrp="1"/>
          </p:cNvSpPr>
          <p:nvPr>
            <p:ph type="subTitle" idx="1"/>
          </p:nvPr>
        </p:nvSpPr>
        <p:spPr>
          <a:xfrm>
            <a:off x="2112169" y="5019675"/>
            <a:ext cx="9144000" cy="971550"/>
          </a:xfrm>
        </p:spPr>
        <p:txBody>
          <a:bodyPr>
            <a:normAutofit lnSpcReduction="10000"/>
          </a:bodyPr>
          <a:lstStyle/>
          <a:p>
            <a:pPr algn="r"/>
            <a:r>
              <a:rPr lang="ja-JP" altLang="en-US" sz="2800" dirty="0">
                <a:latin typeface="メイリオ" panose="020B0604030504040204" pitchFamily="50" charset="-128"/>
                <a:ea typeface="メイリオ" panose="020B0604030504040204" pitchFamily="50" charset="-128"/>
              </a:rPr>
              <a:t>国際ロータリー第</a:t>
            </a:r>
            <a:r>
              <a:rPr lang="en-US" altLang="ja-JP" sz="2800" dirty="0">
                <a:latin typeface="メイリオ" panose="020B0604030504040204" pitchFamily="50" charset="-128"/>
                <a:ea typeface="メイリオ" panose="020B0604030504040204" pitchFamily="50" charset="-128"/>
              </a:rPr>
              <a:t>2820</a:t>
            </a:r>
            <a:r>
              <a:rPr lang="ja-JP" altLang="en-US" sz="2800" dirty="0">
                <a:latin typeface="メイリオ" panose="020B0604030504040204" pitchFamily="50" charset="-128"/>
                <a:ea typeface="メイリオ" panose="020B0604030504040204" pitchFamily="50" charset="-128"/>
              </a:rPr>
              <a:t>地区ロータリー財団委員会</a:t>
            </a:r>
            <a:endParaRPr lang="en-US" altLang="ja-JP" sz="2800" dirty="0">
              <a:latin typeface="メイリオ" panose="020B0604030504040204" pitchFamily="50" charset="-128"/>
              <a:ea typeface="メイリオ" panose="020B0604030504040204" pitchFamily="50" charset="-128"/>
            </a:endParaRPr>
          </a:p>
          <a:p>
            <a:pPr algn="r"/>
            <a:r>
              <a:rPr kumimoji="1" lang="en-US" altLang="ja-JP" sz="2800" dirty="0">
                <a:latin typeface="メイリオ" panose="020B0604030504040204" pitchFamily="50" charset="-128"/>
                <a:ea typeface="メイリオ" panose="020B0604030504040204" pitchFamily="50" charset="-128"/>
              </a:rPr>
              <a:t>2024</a:t>
            </a:r>
            <a:r>
              <a:rPr kumimoji="1" lang="ja-JP" altLang="en-US" sz="2800" dirty="0">
                <a:latin typeface="メイリオ" panose="020B0604030504040204" pitchFamily="50" charset="-128"/>
                <a:ea typeface="メイリオ" panose="020B0604030504040204" pitchFamily="50" charset="-128"/>
              </a:rPr>
              <a:t>年</a:t>
            </a:r>
            <a:r>
              <a:rPr kumimoji="1" lang="en-US" altLang="ja-JP" sz="2800" dirty="0">
                <a:latin typeface="メイリオ" panose="020B0604030504040204" pitchFamily="50" charset="-128"/>
                <a:ea typeface="メイリオ" panose="020B0604030504040204" pitchFamily="50" charset="-128"/>
              </a:rPr>
              <a:t>3</a:t>
            </a:r>
            <a:r>
              <a:rPr kumimoji="1" lang="ja-JP" altLang="en-US" sz="2800" dirty="0">
                <a:latin typeface="メイリオ" panose="020B0604030504040204" pitchFamily="50" charset="-128"/>
                <a:ea typeface="メイリオ" panose="020B0604030504040204" pitchFamily="50" charset="-128"/>
              </a:rPr>
              <a:t>月</a:t>
            </a:r>
            <a:r>
              <a:rPr kumimoji="1" lang="en-US" altLang="ja-JP" sz="2800" dirty="0">
                <a:latin typeface="メイリオ" panose="020B0604030504040204" pitchFamily="50" charset="-128"/>
                <a:ea typeface="メイリオ" panose="020B0604030504040204" pitchFamily="50" charset="-128"/>
              </a:rPr>
              <a:t>9</a:t>
            </a:r>
            <a:r>
              <a:rPr kumimoji="1" lang="ja-JP" altLang="en-US" sz="2800" dirty="0">
                <a:latin typeface="メイリオ" panose="020B0604030504040204" pitchFamily="50" charset="-128"/>
                <a:ea typeface="メイリオ" panose="020B0604030504040204" pitchFamily="50" charset="-128"/>
              </a:rPr>
              <a:t>日</a:t>
            </a:r>
          </a:p>
        </p:txBody>
      </p:sp>
      <p:pic>
        <p:nvPicPr>
          <p:cNvPr id="3" name="図 2" descr="ロゴ&#10;&#10;自動的に生成された説明">
            <a:extLst>
              <a:ext uri="{FF2B5EF4-FFF2-40B4-BE49-F238E27FC236}">
                <a16:creationId xmlns:a16="http://schemas.microsoft.com/office/drawing/2014/main" id="{9BE3C995-617B-DF3E-8DE3-C7FB35387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76" y="2524280"/>
            <a:ext cx="3901448" cy="2295214"/>
          </a:xfrm>
          <a:prstGeom prst="rect">
            <a:avLst/>
          </a:prstGeom>
        </p:spPr>
      </p:pic>
    </p:spTree>
    <p:extLst>
      <p:ext uri="{BB962C8B-B14F-4D97-AF65-F5344CB8AC3E}">
        <p14:creationId xmlns:p14="http://schemas.microsoft.com/office/powerpoint/2010/main" val="321007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１．地区補助金活用事業の流れ </a:t>
            </a:r>
            <a:r>
              <a:rPr kumimoji="1" lang="en-US" altLang="ja-JP" dirty="0"/>
              <a:t>(2/5)</a:t>
            </a:r>
            <a:endParaRPr kumimoji="1" lang="ja-JP" altLang="en-US" dirty="0"/>
          </a:p>
        </p:txBody>
      </p:sp>
      <p:sp>
        <p:nvSpPr>
          <p:cNvPr id="9" name="テキスト ボックス 8"/>
          <p:cNvSpPr txBox="1"/>
          <p:nvPr/>
        </p:nvSpPr>
        <p:spPr>
          <a:xfrm>
            <a:off x="237442" y="936161"/>
            <a:ext cx="11366730" cy="366254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セミナー参加前に下記２つの書類の提出が必要です。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１．</a:t>
            </a:r>
            <a:r>
              <a:rPr lang="en-US" altLang="ja-JP" sz="2000" dirty="0">
                <a:latin typeface="メイリオ" panose="020B0604030504040204" pitchFamily="50" charset="-128"/>
                <a:ea typeface="メイリオ" panose="020B0604030504040204" pitchFamily="50" charset="-128"/>
              </a:rPr>
              <a:t>MOU</a:t>
            </a:r>
            <a:r>
              <a:rPr lang="ja-JP" altLang="en-US" sz="2000" dirty="0">
                <a:latin typeface="メイリオ" panose="020B0604030504040204" pitchFamily="50" charset="-128"/>
                <a:ea typeface="メイリオ" panose="020B0604030504040204" pitchFamily="50" charset="-128"/>
              </a:rPr>
              <a:t>　２．振込先指定書</a:t>
            </a:r>
            <a:endParaRPr lang="en-US" altLang="ja-JP" sz="20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①地区</a:t>
            </a:r>
            <a:r>
              <a:rPr lang="ja-JP" altLang="en-US" sz="2400" dirty="0">
                <a:latin typeface="メイリオ" panose="020B0604030504040204" pitchFamily="50" charset="-128"/>
                <a:ea typeface="メイリオ" panose="020B0604030504040204" pitchFamily="50" charset="-128"/>
              </a:rPr>
              <a:t>ロータリー財団委員会</a:t>
            </a:r>
            <a:r>
              <a:rPr kumimoji="1" lang="ja-JP" altLang="en-US" sz="2400" dirty="0">
                <a:latin typeface="メイリオ" panose="020B0604030504040204" pitchFamily="50" charset="-128"/>
                <a:ea typeface="メイリオ" panose="020B0604030504040204" pitchFamily="50" charset="-128"/>
              </a:rPr>
              <a:t>主催の補助金セミナー</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（当セミナー）への参加</a:t>
            </a:r>
            <a:endParaRPr kumimoji="1"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次年度会長、次年度幹事、次年度ロータリ</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財団委員長、事業担当委員長のうちの</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名が補助金セミナーに参加する。これが申請の条件になります。</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endParaRPr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2949937" y="3876130"/>
            <a:ext cx="3891453" cy="2784475"/>
          </a:xfrm>
          <a:prstGeom prst="rect">
            <a:avLst/>
          </a:prstGeom>
          <a:ln>
            <a:noFill/>
          </a:ln>
          <a:effectLst>
            <a:outerShdw blurRad="292100" dist="139700" dir="2700000" algn="tl" rotWithShape="0">
              <a:srgbClr val="333333">
                <a:alpha val="65000"/>
              </a:srgbClr>
            </a:outerShdw>
          </a:effectLst>
        </p:spPr>
      </p:pic>
      <p:pic>
        <p:nvPicPr>
          <p:cNvPr id="11" name="図 10"/>
          <p:cNvPicPr>
            <a:picLocks noChangeAspect="1"/>
          </p:cNvPicPr>
          <p:nvPr/>
        </p:nvPicPr>
        <p:blipFill>
          <a:blip r:embed="rId3"/>
          <a:stretch>
            <a:fillRect/>
          </a:stretch>
        </p:blipFill>
        <p:spPr>
          <a:xfrm>
            <a:off x="7080211" y="3876130"/>
            <a:ext cx="3860068" cy="2784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56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１．地区補助金活用事業の流れ </a:t>
            </a:r>
            <a:r>
              <a:rPr kumimoji="1" lang="en-US" altLang="ja-JP" dirty="0"/>
              <a:t>(</a:t>
            </a:r>
            <a:r>
              <a:rPr lang="en-US" altLang="ja-JP" dirty="0"/>
              <a:t>3</a:t>
            </a:r>
            <a:r>
              <a:rPr kumimoji="1" lang="en-US" altLang="ja-JP" dirty="0"/>
              <a:t>/5)</a:t>
            </a:r>
            <a:endParaRPr kumimoji="1" lang="ja-JP" altLang="en-US" dirty="0"/>
          </a:p>
        </p:txBody>
      </p:sp>
      <p:sp>
        <p:nvSpPr>
          <p:cNvPr id="6" name="テキスト ボックス 5"/>
          <p:cNvSpPr txBox="1"/>
          <p:nvPr/>
        </p:nvSpPr>
        <p:spPr>
          <a:xfrm>
            <a:off x="237442" y="936161"/>
            <a:ext cx="117171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②仮申請書の提出</a:t>
            </a:r>
            <a:endParaRPr kumimoji="1" lang="ja-JP" altLang="en-US" sz="32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37441" y="1940227"/>
            <a:ext cx="11466879" cy="3108543"/>
          </a:xfrm>
          <a:prstGeom prst="rect">
            <a:avLst/>
          </a:prstGeom>
          <a:noFill/>
        </p:spPr>
        <p:txBody>
          <a:bodyPr wrap="square" rtlCol="0">
            <a:spAutoFit/>
          </a:bodyPr>
          <a:lstStyle/>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申請の責任者は、各クラブの次年度幹事になります。</a:t>
            </a:r>
            <a:endParaRPr lang="en-US" altLang="ja-JP" sz="2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見積書の添付が必要です。</a:t>
            </a:r>
            <a:endParaRPr lang="en-US" altLang="ja-JP" sz="2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solidFill>
                  <a:srgbClr val="FF0000"/>
                </a:solidFill>
                <a:latin typeface="メイリオ" panose="020B0604030504040204" pitchFamily="50" charset="-128"/>
                <a:ea typeface="メイリオ" panose="020B0604030504040204" pitchFamily="50" charset="-128"/>
              </a:rPr>
              <a:t>仮申請書に会長、次年度会長の署名はいりません。</a:t>
            </a:r>
            <a:endParaRPr lang="en-US" altLang="ja-JP" sz="2800" dirty="0">
              <a:solidFill>
                <a:srgbClr val="FF0000"/>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仮申請後にロータリ</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財団委員会で確認し、訂正をお願いする事があります。</a:t>
            </a:r>
            <a:endParaRPr lang="en-US" altLang="ja-JP" sz="2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ロータリ</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財団委員会で確認後、問題がなければ幹事（責任者）へ本申請書の提出依頼をさせていただきます。</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4966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１．地区補助金活用事業の流れ </a:t>
            </a:r>
            <a:r>
              <a:rPr kumimoji="1" lang="en-US" altLang="ja-JP" dirty="0"/>
              <a:t>(</a:t>
            </a:r>
            <a:r>
              <a:rPr lang="en-US" altLang="ja-JP" dirty="0"/>
              <a:t>4</a:t>
            </a:r>
            <a:r>
              <a:rPr kumimoji="1" lang="en-US" altLang="ja-JP" dirty="0"/>
              <a:t>/5)</a:t>
            </a:r>
            <a:endParaRPr kumimoji="1" lang="ja-JP" altLang="en-US" dirty="0"/>
          </a:p>
        </p:txBody>
      </p:sp>
      <p:sp>
        <p:nvSpPr>
          <p:cNvPr id="6" name="テキスト ボックス 5"/>
          <p:cNvSpPr txBox="1"/>
          <p:nvPr/>
        </p:nvSpPr>
        <p:spPr>
          <a:xfrm>
            <a:off x="237442" y="936161"/>
            <a:ext cx="117171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③本申請書の提出</a:t>
            </a:r>
            <a:endParaRPr kumimoji="1" lang="ja-JP" altLang="en-US" sz="32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37442" y="1520185"/>
            <a:ext cx="11466879" cy="3108543"/>
          </a:xfrm>
          <a:prstGeom prst="rect">
            <a:avLst/>
          </a:prstGeom>
          <a:noFill/>
        </p:spPr>
        <p:txBody>
          <a:bodyPr wrap="square" rtlCol="0">
            <a:spAutoFit/>
          </a:bodyPr>
          <a:lstStyle/>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仮申請書に問題が無い場合、申請責任者（次年度幹事）宛に</a:t>
            </a:r>
            <a:r>
              <a:rPr lang="ja-JP" altLang="en-US" sz="2800" dirty="0">
                <a:solidFill>
                  <a:srgbClr val="FF0000"/>
                </a:solidFill>
                <a:latin typeface="メイリオ" panose="020B0604030504040204" pitchFamily="50" charset="-128"/>
                <a:ea typeface="メイリオ" panose="020B0604030504040204" pitchFamily="50" charset="-128"/>
              </a:rPr>
              <a:t>ロータリ</a:t>
            </a:r>
            <a:r>
              <a:rPr lang="en-US" altLang="ja-JP" sz="2800" dirty="0">
                <a:solidFill>
                  <a:srgbClr val="FF0000"/>
                </a:solidFill>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財団委員会より本申請様式がメールで送付</a:t>
            </a:r>
            <a:r>
              <a:rPr lang="ja-JP" altLang="en-US" sz="2800" dirty="0">
                <a:latin typeface="メイリオ" panose="020B0604030504040204" pitchFamily="50" charset="-128"/>
                <a:ea typeface="メイリオ" panose="020B0604030504040204" pitchFamily="50" charset="-128"/>
              </a:rPr>
              <a:t>されます。</a:t>
            </a:r>
            <a:endParaRPr lang="en-US" altLang="ja-JP" sz="2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様式に則り、副責任者項目および今年度会長、次年度会長の自署を記載の上、</a:t>
            </a:r>
            <a:r>
              <a:rPr lang="en-US" altLang="ja-JP" sz="2800" dirty="0">
                <a:latin typeface="メイリオ" panose="020B0604030504040204" pitchFamily="50" charset="-128"/>
                <a:ea typeface="メイリオ" panose="020B0604030504040204" pitchFamily="50" charset="-128"/>
              </a:rPr>
              <a:t>PDF</a:t>
            </a:r>
            <a:r>
              <a:rPr lang="ja-JP" altLang="en-US" sz="2800" dirty="0">
                <a:latin typeface="メイリオ" panose="020B0604030504040204" pitchFamily="50" charset="-128"/>
                <a:ea typeface="メイリオ" panose="020B0604030504040204" pitchFamily="50" charset="-128"/>
              </a:rPr>
              <a:t>ファイルにてガバナーエレクト事務所に提出をお願いいたします（原本はクラブで保管）</a:t>
            </a:r>
            <a:endParaRPr lang="en-US" altLang="ja-JP" sz="28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solidFill>
                  <a:srgbClr val="FF0000"/>
                </a:solidFill>
                <a:latin typeface="メイリオ" panose="020B0604030504040204" pitchFamily="50" charset="-128"/>
                <a:ea typeface="メイリオ" panose="020B0604030504040204" pitchFamily="50" charset="-128"/>
              </a:rPr>
              <a:t>本申請書には会長、次年度会長の自署が必要となります。</a:t>
            </a:r>
            <a:endParaRPr lang="en-US" altLang="ja-JP" sz="2800" dirty="0">
              <a:solidFill>
                <a:srgbClr val="FF0000"/>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本申請書には幹事の他</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名の責任者の記載をお願いします。</a:t>
            </a:r>
            <a:endParaRPr lang="en-US" altLang="ja-JP" sz="2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57199" y="4628728"/>
            <a:ext cx="11197354" cy="1631216"/>
          </a:xfrm>
          <a:prstGeom prst="rect">
            <a:avLst/>
          </a:prstGeom>
          <a:noFill/>
        </p:spPr>
        <p:txBody>
          <a:bodyPr wrap="square" rtlCol="0">
            <a:spAutoFit/>
          </a:bodyPr>
          <a:lstStyle/>
          <a:p>
            <a:r>
              <a:rPr lang="ja-JP" altLang="en-US" sz="2000" b="1" dirty="0">
                <a:solidFill>
                  <a:srgbClr val="FF0000"/>
                </a:solidFill>
                <a:latin typeface="+mn-ea"/>
              </a:rPr>
              <a:t>申請責任者　：次年度幹事</a:t>
            </a:r>
            <a:endParaRPr lang="en-US" altLang="ja-JP" sz="2000" b="1" dirty="0">
              <a:solidFill>
                <a:srgbClr val="FF0000"/>
              </a:solidFill>
              <a:latin typeface="+mn-ea"/>
            </a:endParaRPr>
          </a:p>
          <a:p>
            <a:r>
              <a:rPr lang="ja-JP" altLang="en-US" sz="2000" b="1" dirty="0">
                <a:solidFill>
                  <a:srgbClr val="FF0000"/>
                </a:solidFill>
                <a:latin typeface="+mn-ea"/>
              </a:rPr>
              <a:t>副申請責任者：次年度副幹事・ロータリー財団委員長・実施担当奉仕委員会委員長のうちの</a:t>
            </a:r>
            <a:br>
              <a:rPr lang="en-US" altLang="ja-JP" sz="2000" b="1" dirty="0">
                <a:solidFill>
                  <a:srgbClr val="FF0000"/>
                </a:solidFill>
                <a:latin typeface="+mn-ea"/>
              </a:rPr>
            </a:br>
            <a:r>
              <a:rPr lang="ja-JP" altLang="en-US" sz="2000" b="1" dirty="0">
                <a:solidFill>
                  <a:srgbClr val="FF0000"/>
                </a:solidFill>
                <a:latin typeface="+mn-ea"/>
              </a:rPr>
              <a:t>　　　　　　　</a:t>
            </a:r>
            <a:r>
              <a:rPr lang="en-US" altLang="ja-JP" sz="2000" b="1" dirty="0">
                <a:solidFill>
                  <a:srgbClr val="FF0000"/>
                </a:solidFill>
                <a:latin typeface="+mn-ea"/>
              </a:rPr>
              <a:t>1</a:t>
            </a:r>
            <a:r>
              <a:rPr lang="ja-JP" altLang="en-US" sz="2000" b="1" dirty="0">
                <a:solidFill>
                  <a:srgbClr val="FF0000"/>
                </a:solidFill>
                <a:latin typeface="+mn-ea"/>
              </a:rPr>
              <a:t>名をお願いいたします。</a:t>
            </a:r>
            <a:endParaRPr lang="en-US" altLang="ja-JP" sz="2000" b="1" dirty="0">
              <a:solidFill>
                <a:srgbClr val="FF0000"/>
              </a:solidFill>
              <a:latin typeface="+mn-ea"/>
            </a:endParaRPr>
          </a:p>
          <a:p>
            <a:r>
              <a:rPr lang="ja-JP" altLang="en-US" sz="2000" b="1" dirty="0">
                <a:solidFill>
                  <a:srgbClr val="FF0000"/>
                </a:solidFill>
                <a:latin typeface="+mn-ea"/>
              </a:rPr>
              <a:t>　　　　　　　必ず連絡が取れる方、事業内容を把握している方をお願いします。</a:t>
            </a:r>
            <a:endParaRPr lang="en-US" altLang="ja-JP" sz="2000" b="1" dirty="0">
              <a:solidFill>
                <a:srgbClr val="FF0000"/>
              </a:solidFill>
              <a:latin typeface="+mn-ea"/>
            </a:endParaRPr>
          </a:p>
          <a:p>
            <a:r>
              <a:rPr lang="ja-JP" altLang="en-US" sz="2000" b="1" dirty="0">
                <a:solidFill>
                  <a:srgbClr val="FF0000"/>
                </a:solidFill>
                <a:latin typeface="+mn-ea"/>
              </a:rPr>
              <a:t>　　　　　　　次年度会長は不可となります。</a:t>
            </a:r>
            <a:endParaRPr lang="en-US" altLang="ja-JP" sz="2000" b="1" dirty="0">
              <a:solidFill>
                <a:srgbClr val="FF0000"/>
              </a:solidFill>
              <a:latin typeface="+mn-ea"/>
            </a:endParaRPr>
          </a:p>
        </p:txBody>
      </p:sp>
    </p:spTree>
    <p:extLst>
      <p:ext uri="{BB962C8B-B14F-4D97-AF65-F5344CB8AC3E}">
        <p14:creationId xmlns:p14="http://schemas.microsoft.com/office/powerpoint/2010/main" val="345526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１．地区補助金活用事業の流れ </a:t>
            </a:r>
            <a:r>
              <a:rPr kumimoji="1" lang="en-US" altLang="ja-JP" dirty="0"/>
              <a:t>(</a:t>
            </a:r>
            <a:r>
              <a:rPr lang="en-US" altLang="ja-JP" dirty="0"/>
              <a:t>5</a:t>
            </a:r>
            <a:r>
              <a:rPr kumimoji="1" lang="en-US" altLang="ja-JP" dirty="0"/>
              <a:t>/5)</a:t>
            </a:r>
            <a:endParaRPr kumimoji="1" lang="ja-JP" altLang="en-US" dirty="0"/>
          </a:p>
        </p:txBody>
      </p:sp>
      <p:sp>
        <p:nvSpPr>
          <p:cNvPr id="6" name="テキスト ボックス 5"/>
          <p:cNvSpPr txBox="1"/>
          <p:nvPr/>
        </p:nvSpPr>
        <p:spPr>
          <a:xfrm>
            <a:off x="237442" y="936161"/>
            <a:ext cx="117171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③事業実施 ＆ ④完了</a:t>
            </a:r>
            <a:endParaRPr kumimoji="1" lang="ja-JP" altLang="en-US" sz="32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37441" y="1940227"/>
            <a:ext cx="11466879" cy="95410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事業実施後、原則２８日以内に「個別プロジェクト報告書」を提出してください。これで完了となります。</a:t>
            </a:r>
            <a:endParaRPr lang="en-US" altLang="ja-JP" sz="28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4903062" y="2975614"/>
            <a:ext cx="3784765" cy="30899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397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２．第</a:t>
            </a:r>
            <a:r>
              <a:rPr kumimoji="1" lang="en-US" altLang="ja-JP" dirty="0"/>
              <a:t>2820</a:t>
            </a:r>
            <a:r>
              <a:rPr kumimoji="1" lang="ja-JP" altLang="en-US" dirty="0"/>
              <a:t>地区　地区補助金ガイドライン </a:t>
            </a:r>
            <a:r>
              <a:rPr kumimoji="1" lang="en-US" altLang="ja-JP" dirty="0"/>
              <a:t>(1/5)</a:t>
            </a:r>
            <a:endParaRPr kumimoji="1" lang="ja-JP" altLang="en-US" dirty="0"/>
          </a:p>
        </p:txBody>
      </p:sp>
      <p:sp>
        <p:nvSpPr>
          <p:cNvPr id="5" name="テキスト ボックス 4"/>
          <p:cNvSpPr txBox="1"/>
          <p:nvPr/>
        </p:nvSpPr>
        <p:spPr>
          <a:xfrm>
            <a:off x="1025611" y="1536174"/>
            <a:ext cx="10898658" cy="3970318"/>
          </a:xfrm>
          <a:prstGeom prst="rect">
            <a:avLst/>
          </a:prstGeom>
          <a:noFill/>
        </p:spPr>
        <p:txBody>
          <a:bodyPr wrap="square" rtlCol="0">
            <a:spAutoFit/>
          </a:bodyPr>
          <a:lstStyle/>
          <a:p>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．次年度（補助金使用年度）の幹事が申請から報告までの責任を担って頂きます。</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補助金に関する全ての連絡は使用年度の幹事宛にお送りいたします。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304800"/>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2</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．補助金額は事業予算額の</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35%</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を上限といたします。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但し、事業予算の上限は</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30000</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ドルとします。</a:t>
            </a:r>
          </a:p>
          <a:p>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 3</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．ロータリアンの飲食費交通費への使用は不可です</a:t>
            </a: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その分を差引いた額を補助金総額としてください。</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304800"/>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4</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．地区補助金総予算の関係上、補助金額を適宜調整することがあります。</a:t>
            </a:r>
          </a:p>
          <a:p>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　　調整は申請クラブの年次寄付目標に対する寄付実績を考慮いたします。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5</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．ローターアクトクラブは</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24</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25</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年度に限り</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以上の寄付実績により補助金申請可能とします。</a:t>
            </a:r>
          </a:p>
        </p:txBody>
      </p:sp>
    </p:spTree>
    <p:extLst>
      <p:ext uri="{BB962C8B-B14F-4D97-AF65-F5344CB8AC3E}">
        <p14:creationId xmlns:p14="http://schemas.microsoft.com/office/powerpoint/2010/main" val="69806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２．第</a:t>
            </a:r>
            <a:r>
              <a:rPr kumimoji="1" lang="en-US" altLang="ja-JP" dirty="0"/>
              <a:t>2820</a:t>
            </a:r>
            <a:r>
              <a:rPr kumimoji="1" lang="ja-JP" altLang="en-US" dirty="0"/>
              <a:t>地区　地区補助金ガイドライン </a:t>
            </a:r>
            <a:r>
              <a:rPr kumimoji="1" lang="en-US" altLang="ja-JP" dirty="0"/>
              <a:t>(2/5)</a:t>
            </a:r>
            <a:endParaRPr kumimoji="1" lang="ja-JP" altLang="en-US" dirty="0"/>
          </a:p>
        </p:txBody>
      </p:sp>
      <p:sp>
        <p:nvSpPr>
          <p:cNvPr id="5" name="テキスト ボックス 4"/>
          <p:cNvSpPr txBox="1"/>
          <p:nvPr/>
        </p:nvSpPr>
        <p:spPr>
          <a:xfrm>
            <a:off x="1297459" y="1124465"/>
            <a:ext cx="10256109" cy="4746613"/>
          </a:xfrm>
          <a:prstGeom prst="rect">
            <a:avLst/>
          </a:prstGeom>
          <a:noFill/>
        </p:spPr>
        <p:txBody>
          <a:bodyPr wrap="square" rtlCol="0">
            <a:spAutoFit/>
          </a:bodyPr>
          <a:lstStyle/>
          <a:p>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．前年度寄付０のクラブへの支給はいたしません。</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7</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．補助金事業申請は</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クラブ</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事業といたします。</a:t>
            </a:r>
            <a:b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但し、地区主体事業への参加とクラブ個別事業のダブルエントリーは可能です。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304800"/>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8</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．複数のクラブで単一の事業を行う為の申請も可能です。</a:t>
            </a:r>
            <a:b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その場合は代表クラブを定め、代表クラブ名での申請をお願いいたします。</a:t>
            </a:r>
            <a:b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その際は申請前にロータリー財団委員会にご相談ください。</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304800"/>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9</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．ロータリアンが参加する事が必須となります。</a:t>
            </a:r>
            <a:b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他団体への寄付など、資金提供のみの事業は承認いたしません。</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304800"/>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看板設置・植樹等事後管理が伴う事業の場合、事後管理の仕組みが確認できない</a:t>
            </a:r>
            <a:b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事業は認可いたしません。</a:t>
            </a:r>
            <a:b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事業のやりっぱなしで、後に地域に迷惑かけるリスクのある事業は不可となります。</a:t>
            </a:r>
          </a:p>
        </p:txBody>
      </p:sp>
    </p:spTree>
    <p:extLst>
      <p:ext uri="{BB962C8B-B14F-4D97-AF65-F5344CB8AC3E}">
        <p14:creationId xmlns:p14="http://schemas.microsoft.com/office/powerpoint/2010/main" val="149889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2A869-79F2-4B67-A545-2BFB44CCC4B0}"/>
              </a:ext>
            </a:extLst>
          </p:cNvPr>
          <p:cNvSpPr>
            <a:spLocks noGrp="1"/>
          </p:cNvSpPr>
          <p:nvPr>
            <p:ph type="title"/>
          </p:nvPr>
        </p:nvSpPr>
        <p:spPr/>
        <p:txBody>
          <a:bodyPr/>
          <a:lstStyle/>
          <a:p>
            <a:r>
              <a:rPr kumimoji="1" lang="ja-JP" altLang="en-US" dirty="0"/>
              <a:t>２．第</a:t>
            </a:r>
            <a:r>
              <a:rPr kumimoji="1" lang="en-US" altLang="ja-JP" dirty="0"/>
              <a:t>2820</a:t>
            </a:r>
            <a:r>
              <a:rPr kumimoji="1" lang="ja-JP" altLang="en-US" dirty="0"/>
              <a:t>地区　地区補助金ガイドライン </a:t>
            </a:r>
            <a:r>
              <a:rPr kumimoji="1" lang="en-US" altLang="ja-JP" dirty="0"/>
              <a:t>(3/5)</a:t>
            </a:r>
            <a:endParaRPr kumimoji="1" lang="ja-JP" altLang="en-US" dirty="0"/>
          </a:p>
        </p:txBody>
      </p:sp>
      <p:sp>
        <p:nvSpPr>
          <p:cNvPr id="7" name="テキスト ボックス 6">
            <a:extLst>
              <a:ext uri="{FF2B5EF4-FFF2-40B4-BE49-F238E27FC236}">
                <a16:creationId xmlns:a16="http://schemas.microsoft.com/office/drawing/2014/main" id="{2B533067-D223-C6C1-5DA8-27A9B5B6C748}"/>
              </a:ext>
            </a:extLst>
          </p:cNvPr>
          <p:cNvSpPr txBox="1"/>
          <p:nvPr/>
        </p:nvSpPr>
        <p:spPr>
          <a:xfrm>
            <a:off x="926758" y="1050323"/>
            <a:ext cx="10655642" cy="3970318"/>
          </a:xfrm>
          <a:prstGeom prst="rect">
            <a:avLst/>
          </a:prstGeom>
          <a:noFill/>
        </p:spPr>
        <p:txBody>
          <a:bodyPr wrap="square">
            <a:spAutoFit/>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11.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事業実施時は記録用として写真を撮ってください。報告書提出時に実施事業の</a:t>
            </a:r>
            <a:b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写真</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枚以上の添付を</a:t>
            </a: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お願いいたします</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。ロータリアンの集合写真等は不可となります。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12.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事業実施時はガバナー補佐への参加依頼もお願いいたします。</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ガバナー補佐の感想も併せて頂くようお願いいたします。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13</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クラブ独自の小規模国際奉仕事業</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に活用できますが、「この指とまれ」事業への資金拠出とし</a:t>
            </a:r>
          </a:p>
          <a:p>
            <a:pPr indent="304800"/>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ての使用は出来ません。国際奉仕事業に活用する場合は国際奉仕委員会の指導が入ります。</a:t>
            </a: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グローバル補助金の「調査費」に地区補助金を使用する事も可能です。</a:t>
            </a:r>
            <a:endPar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15</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地区補助金はクラブからの申請を優先し、地区が主体となる事業の申請については</a:t>
            </a: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クラブ申請事業に対する補助金決定の後、臨時費・管理費を除いた額を使用できる</a:t>
            </a:r>
            <a:b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ものとします。</a:t>
            </a:r>
          </a:p>
        </p:txBody>
      </p:sp>
    </p:spTree>
    <p:extLst>
      <p:ext uri="{BB962C8B-B14F-4D97-AF65-F5344CB8AC3E}">
        <p14:creationId xmlns:p14="http://schemas.microsoft.com/office/powerpoint/2010/main" val="14038407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1751</Words>
  <Application>Microsoft Office PowerPoint</Application>
  <PresentationFormat>ワイド画面</PresentationFormat>
  <Paragraphs>133</Paragraphs>
  <Slides>21</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HGPｺﾞｼｯｸE</vt:lpstr>
      <vt:lpstr>HGS明朝B</vt:lpstr>
      <vt:lpstr>HG明朝B</vt:lpstr>
      <vt:lpstr>ＭＳ ゴシック</vt:lpstr>
      <vt:lpstr>ＭＳ 明朝</vt:lpstr>
      <vt:lpstr>メイリオ</vt:lpstr>
      <vt:lpstr>游ゴシック</vt:lpstr>
      <vt:lpstr>Arial</vt:lpstr>
      <vt:lpstr>Wingdings</vt:lpstr>
      <vt:lpstr>Office テーマ</vt:lpstr>
      <vt:lpstr>2024-25年度 地区補助金ガイドラインと申請書の書き方</vt:lpstr>
      <vt:lpstr>１．地区補助金活用事業の流れ (1/5)</vt:lpstr>
      <vt:lpstr>１．地区補助金活用事業の流れ (2/5)</vt:lpstr>
      <vt:lpstr>１．地区補助金活用事業の流れ (3/5)</vt:lpstr>
      <vt:lpstr>１．地区補助金活用事業の流れ (4/5)</vt:lpstr>
      <vt:lpstr>１．地区補助金活用事業の流れ (5/5)</vt:lpstr>
      <vt:lpstr>２．第2820地区　地区補助金ガイドライン (1/5)</vt:lpstr>
      <vt:lpstr>２．第2820地区　地区補助金ガイドライン (2/5)</vt:lpstr>
      <vt:lpstr>２．第2820地区　地区補助金ガイドライン (3/5)</vt:lpstr>
      <vt:lpstr>２．第2820地区　地区補助金ガイドライン (4/5)</vt:lpstr>
      <vt:lpstr>２．第2820地区　地区補助金ガイドライン (</vt:lpstr>
      <vt:lpstr>３．地区補助金の対応方針</vt:lpstr>
      <vt:lpstr>４．申請書の記入方法について（1/4）</vt:lpstr>
      <vt:lpstr>４．申請書の記入方法について（2/4）</vt:lpstr>
      <vt:lpstr>４．申請書の記入方法について（3/4）</vt:lpstr>
      <vt:lpstr>４．申請書の記入方法について（4/4）</vt:lpstr>
      <vt:lpstr>５．地区補助金申請期限</vt:lpstr>
      <vt:lpstr>６．申請書の出力及び送付について</vt:lpstr>
      <vt:lpstr>地区補助金申請用紙ダウンロード</vt:lpstr>
      <vt:lpstr>地区補助金申請用紙ダウンロード</vt:lpstr>
      <vt:lpstr> ご清聴ありがとうございました。</vt:lpstr>
    </vt:vector>
  </TitlesOfParts>
  <Company>第2820地区 ロータリー財団委員会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地区補助金申請書作成に当たって</dc:title>
  <dc:subject>2021-22地区補助金申請書作成に当たって</dc:subject>
  <dc:creator>国際ロータリー 第2820地区 ロータリー財団委員会</dc:creator>
  <cp:lastModifiedBy>泰正 菊池</cp:lastModifiedBy>
  <cp:revision>173</cp:revision>
  <cp:lastPrinted>2019-03-09T20:49:18Z</cp:lastPrinted>
  <dcterms:created xsi:type="dcterms:W3CDTF">2019-03-09T18:06:17Z</dcterms:created>
  <dcterms:modified xsi:type="dcterms:W3CDTF">2024-03-07T13:53:44Z</dcterms:modified>
  <cp:category>ガイドライン</cp:category>
</cp:coreProperties>
</file>